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60" r:id="rId3"/>
    <p:sldId id="259" r:id="rId4"/>
    <p:sldId id="261" r:id="rId5"/>
    <p:sldId id="262"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70F61C7-4FFF-4447-BD49-6696192701D2}">
          <p14:sldIdLst>
            <p14:sldId id="256"/>
            <p14:sldId id="260"/>
            <p14:sldId id="259"/>
            <p14:sldId id="261"/>
            <p14:sldId id="262"/>
            <p14:sldId id="263"/>
            <p14:sldId id="264"/>
            <p14:sldId id="265"/>
            <p14:sldId id="266"/>
            <p14:sldId id="267"/>
            <p14:sldId id="268"/>
            <p14:sldId id="26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2397365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C7FE8-4A7C-4822-8B9D-346FC9EC8101}"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919942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2512513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1981595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705715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815285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4254187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2232005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2261803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2681840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4C7FE8-4A7C-4822-8B9D-346FC9EC8101}" type="datetimeFigureOut">
              <a:rPr lang="en-US" smtClean="0"/>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38560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4C7FE8-4A7C-4822-8B9D-346FC9EC8101}"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1386320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4C7FE8-4A7C-4822-8B9D-346FC9EC8101}" type="datetimeFigureOut">
              <a:rPr lang="en-US" smtClean="0"/>
              <a:t>3/24/2023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3865058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4C7FE8-4A7C-4822-8B9D-346FC9EC8101}" type="datetimeFigureOut">
              <a:rPr lang="en-US" smtClean="0"/>
              <a:t>3/24/2023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169917388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C7FE8-4A7C-4822-8B9D-346FC9EC8101}" type="datetimeFigureOut">
              <a:rPr lang="en-US" smtClean="0"/>
              <a:t>3/24/2023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51749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D4C7FE8-4A7C-4822-8B9D-346FC9EC8101}" type="datetimeFigureOut">
              <a:rPr lang="en-US" smtClean="0"/>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133502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AD4C7FE8-4A7C-4822-8B9D-346FC9EC8101}" type="datetimeFigureOut">
              <a:rPr lang="en-US" smtClean="0"/>
              <a:t>3/24/2023</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0D93B3EE-828C-4F5F-84F4-7E96780A03F2}" type="slidenum">
              <a:rPr lang="en-US" smtClean="0"/>
              <a:t>‹#›</a:t>
            </a:fld>
            <a:endParaRPr lang="en-US"/>
          </a:p>
        </p:txBody>
      </p:sp>
    </p:spTree>
    <p:extLst>
      <p:ext uri="{BB962C8B-B14F-4D97-AF65-F5344CB8AC3E}">
        <p14:creationId xmlns:p14="http://schemas.microsoft.com/office/powerpoint/2010/main" val="3295680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AD4C7FE8-4A7C-4822-8B9D-346FC9EC8101}" type="datetimeFigureOut">
              <a:rPr lang="en-US" smtClean="0"/>
              <a:t>3/24/2023</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D93B3EE-828C-4F5F-84F4-7E96780A03F2}" type="slidenum">
              <a:rPr lang="en-US" smtClean="0"/>
              <a:t>‹#›</a:t>
            </a:fld>
            <a:endParaRPr lang="en-US"/>
          </a:p>
        </p:txBody>
      </p:sp>
    </p:spTree>
    <p:extLst>
      <p:ext uri="{BB962C8B-B14F-4D97-AF65-F5344CB8AC3E}">
        <p14:creationId xmlns:p14="http://schemas.microsoft.com/office/powerpoint/2010/main" val="3807045974"/>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BDC50D3-40AF-4FA3-9813-7E75A33C4946}"/>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xmlns="" id="{E106EF25-273D-408E-884E-B970CB232579}"/>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xmlns="" id="{E2E26B19-D950-4A8F-8CAE-75471007BED1}"/>
              </a:ext>
            </a:extLst>
          </p:cNvPr>
          <p:cNvPicPr>
            <a:picLocks noChangeAspect="1"/>
          </p:cNvPicPr>
          <p:nvPr/>
        </p:nvPicPr>
        <p:blipFill rotWithShape="1">
          <a:blip r:embed="rId2">
            <a:extLst>
              <a:ext uri="{28A0092B-C50C-407E-A947-70E740481C1C}">
                <a14:useLocalDpi xmlns:a14="http://schemas.microsoft.com/office/drawing/2010/main" val="0"/>
              </a:ext>
            </a:extLst>
          </a:blip>
          <a:srcRect t="19097" r="1413" b="10177"/>
          <a:stretch/>
        </p:blipFill>
        <p:spPr>
          <a:xfrm>
            <a:off x="0" y="-228600"/>
            <a:ext cx="12192000" cy="7086600"/>
          </a:xfrm>
          <a:prstGeom prst="rect">
            <a:avLst/>
          </a:prstGeom>
          <a:ln w="228600" cap="sq" cmpd="thickThin">
            <a:solidFill>
              <a:srgbClr val="000000"/>
            </a:solidFill>
            <a:prstDash val="solid"/>
            <a:miter lim="800000"/>
          </a:ln>
          <a:effectLst>
            <a:innerShdw blurRad="76200">
              <a:srgbClr val="000000"/>
            </a:innerShdw>
          </a:effectLst>
        </p:spPr>
      </p:pic>
      <p:sp>
        <p:nvSpPr>
          <p:cNvPr id="6" name="Rectangle 5">
            <a:extLst>
              <a:ext uri="{FF2B5EF4-FFF2-40B4-BE49-F238E27FC236}">
                <a16:creationId xmlns:a16="http://schemas.microsoft.com/office/drawing/2014/main" xmlns="" id="{71B90B12-637A-4D58-B074-9DB80CE53C70}"/>
              </a:ext>
            </a:extLst>
          </p:cNvPr>
          <p:cNvSpPr/>
          <p:nvPr/>
        </p:nvSpPr>
        <p:spPr>
          <a:xfrm>
            <a:off x="1126435" y="1762539"/>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5982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600"/>
            <a:ext cx="11849100" cy="6210300"/>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8D106B3-F005-4146-A96A-D3D18092DAC3}"/>
              </a:ext>
            </a:extLst>
          </p:cNvPr>
          <p:cNvSpPr/>
          <p:nvPr/>
        </p:nvSpPr>
        <p:spPr>
          <a:xfrm>
            <a:off x="577850" y="812800"/>
            <a:ext cx="11125200" cy="5295900"/>
          </a:xfrm>
          <a:prstGeom prst="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54100" y="995571"/>
            <a:ext cx="10083800" cy="707886"/>
          </a:xfrm>
          <a:prstGeom prst="rect">
            <a:avLst/>
          </a:prstGeom>
          <a:noFill/>
        </p:spPr>
        <p:txBody>
          <a:bodyPr wrap="square" rtlCol="0">
            <a:spAutoFit/>
          </a:bodyPr>
          <a:lstStyle/>
          <a:p>
            <a:pPr algn="ctr"/>
            <a:r>
              <a:rPr lang="en-US" sz="4000" b="1" dirty="0">
                <a:solidFill>
                  <a:schemeClr val="bg1">
                    <a:lumMod val="95000"/>
                    <a:lumOff val="5000"/>
                  </a:schemeClr>
                </a:solidFill>
                <a:latin typeface="Adobe Caslon Pro Bold" panose="0205070206050A020403" pitchFamily="18" charset="0"/>
              </a:rPr>
              <a:t>DISCRIPTION OF PAGES</a:t>
            </a:r>
          </a:p>
        </p:txBody>
      </p:sp>
      <p:sp>
        <p:nvSpPr>
          <p:cNvPr id="14" name="TextBox 13">
            <a:extLst>
              <a:ext uri="{FF2B5EF4-FFF2-40B4-BE49-F238E27FC236}">
                <a16:creationId xmlns:a16="http://schemas.microsoft.com/office/drawing/2014/main" xmlns="" id="{4C00E33D-8671-4101-ACAB-CC6D0BCC3FDE}"/>
              </a:ext>
            </a:extLst>
          </p:cNvPr>
          <p:cNvSpPr txBox="1"/>
          <p:nvPr/>
        </p:nvSpPr>
        <p:spPr>
          <a:xfrm>
            <a:off x="1181100" y="2208258"/>
            <a:ext cx="10223500" cy="369332"/>
          </a:xfrm>
          <a:prstGeom prst="rect">
            <a:avLst/>
          </a:prstGeom>
          <a:noFill/>
        </p:spPr>
        <p:txBody>
          <a:bodyPr wrap="square" rtlCol="0">
            <a:spAutoFit/>
          </a:bodyPr>
          <a:lstStyle/>
          <a:p>
            <a:pPr lvl="0" algn="ctr"/>
            <a:r>
              <a:rPr lang="en-US" dirty="0">
                <a:solidFill>
                  <a:schemeClr val="bg1">
                    <a:lumMod val="95000"/>
                    <a:lumOff val="5000"/>
                  </a:schemeClr>
                </a:solidFill>
              </a:rPr>
              <a:t> </a:t>
            </a:r>
          </a:p>
        </p:txBody>
      </p:sp>
      <p:sp>
        <p:nvSpPr>
          <p:cNvPr id="8" name="TextBox 7">
            <a:extLst>
              <a:ext uri="{FF2B5EF4-FFF2-40B4-BE49-F238E27FC236}">
                <a16:creationId xmlns:a16="http://schemas.microsoft.com/office/drawing/2014/main" xmlns="" id="{3C22C977-C8FE-415C-AE6C-B5CB555A856C}"/>
              </a:ext>
            </a:extLst>
          </p:cNvPr>
          <p:cNvSpPr txBox="1"/>
          <p:nvPr/>
        </p:nvSpPr>
        <p:spPr>
          <a:xfrm>
            <a:off x="914400" y="1814271"/>
            <a:ext cx="10223500" cy="584775"/>
          </a:xfrm>
          <a:prstGeom prst="rect">
            <a:avLst/>
          </a:prstGeom>
          <a:noFill/>
        </p:spPr>
        <p:txBody>
          <a:bodyPr wrap="square" rtlCol="0">
            <a:spAutoFit/>
          </a:bodyPr>
          <a:lstStyle/>
          <a:p>
            <a:pPr lvl="0"/>
            <a:r>
              <a:rPr lang="en-US" dirty="0">
                <a:solidFill>
                  <a:schemeClr val="bg1">
                    <a:lumMod val="95000"/>
                    <a:lumOff val="5000"/>
                  </a:schemeClr>
                </a:solidFill>
              </a:rPr>
              <a:t> </a:t>
            </a:r>
            <a:r>
              <a:rPr lang="en-US" sz="3200" dirty="0" smtClean="0">
                <a:solidFill>
                  <a:schemeClr val="bg1">
                    <a:lumMod val="95000"/>
                    <a:lumOff val="5000"/>
                  </a:schemeClr>
                </a:solidFill>
              </a:rPr>
              <a:t> </a:t>
            </a:r>
            <a:r>
              <a:rPr lang="en-US" sz="3200" b="1" dirty="0" smtClean="0">
                <a:solidFill>
                  <a:schemeClr val="bg1">
                    <a:lumMod val="95000"/>
                    <a:lumOff val="5000"/>
                  </a:schemeClr>
                </a:solidFill>
              </a:rPr>
              <a:t>Watches PAGE:</a:t>
            </a:r>
            <a:endParaRPr lang="en-US" sz="3200" b="1" dirty="0">
              <a:solidFill>
                <a:schemeClr val="tx2">
                  <a:lumMod val="10000"/>
                </a:schemeClr>
              </a:solidFill>
            </a:endParaRPr>
          </a:p>
        </p:txBody>
      </p:sp>
      <p:sp>
        <p:nvSpPr>
          <p:cNvPr id="6" name="TextBox 5">
            <a:extLst>
              <a:ext uri="{FF2B5EF4-FFF2-40B4-BE49-F238E27FC236}">
                <a16:creationId xmlns:a16="http://schemas.microsoft.com/office/drawing/2014/main" xmlns="" id="{F59F5B7C-1119-45E2-B7C2-118CB36ED438}"/>
              </a:ext>
            </a:extLst>
          </p:cNvPr>
          <p:cNvSpPr txBox="1"/>
          <p:nvPr/>
        </p:nvSpPr>
        <p:spPr>
          <a:xfrm>
            <a:off x="914400" y="2985928"/>
            <a:ext cx="5880100" cy="2031325"/>
          </a:xfrm>
          <a:prstGeom prst="rect">
            <a:avLst/>
          </a:prstGeom>
          <a:noFill/>
        </p:spPr>
        <p:txBody>
          <a:bodyPr wrap="square" rtlCol="0">
            <a:spAutoFit/>
          </a:bodyPr>
          <a:lstStyle/>
          <a:p>
            <a:r>
              <a:rPr lang="en-US" dirty="0" smtClean="0">
                <a:solidFill>
                  <a:schemeClr val="bg1"/>
                </a:solidFill>
              </a:rPr>
              <a:t> </a:t>
            </a:r>
            <a:r>
              <a:rPr lang="en-US" b="1" dirty="0" smtClean="0">
                <a:solidFill>
                  <a:schemeClr val="bg1"/>
                </a:solidFill>
              </a:rPr>
              <a:t>We have different types of  Watches  including:</a:t>
            </a:r>
          </a:p>
          <a:p>
            <a:endParaRPr lang="en-US" b="1" dirty="0" smtClean="0">
              <a:solidFill>
                <a:schemeClr val="bg1"/>
              </a:solidFill>
            </a:endParaRPr>
          </a:p>
          <a:p>
            <a:pPr marL="400050" indent="-400050">
              <a:buFont typeface="Wingdings" panose="05000000000000000000" pitchFamily="2" charset="2"/>
              <a:buChar char="Ø"/>
            </a:pPr>
            <a:r>
              <a:rPr lang="en-US" b="1" dirty="0" smtClean="0">
                <a:solidFill>
                  <a:schemeClr val="bg1"/>
                </a:solidFill>
              </a:rPr>
              <a:t>Vintage.</a:t>
            </a:r>
          </a:p>
          <a:p>
            <a:pPr marL="400050" indent="-400050">
              <a:buFont typeface="Wingdings" panose="05000000000000000000" pitchFamily="2" charset="2"/>
              <a:buChar char="Ø"/>
            </a:pPr>
            <a:r>
              <a:rPr lang="en-US" b="1" dirty="0" smtClean="0">
                <a:solidFill>
                  <a:schemeClr val="bg1"/>
                </a:solidFill>
              </a:rPr>
              <a:t>Luxury watches.</a:t>
            </a:r>
          </a:p>
          <a:p>
            <a:pPr marL="400050" indent="-400050">
              <a:buFont typeface="Wingdings" panose="05000000000000000000" pitchFamily="2" charset="2"/>
              <a:buChar char="Ø"/>
            </a:pPr>
            <a:r>
              <a:rPr lang="en-US" b="1" dirty="0" smtClean="0">
                <a:solidFill>
                  <a:schemeClr val="bg1"/>
                </a:solidFill>
              </a:rPr>
              <a:t>Smart watches.</a:t>
            </a:r>
          </a:p>
          <a:p>
            <a:pPr marL="400050" indent="-400050">
              <a:buFont typeface="Wingdings" panose="05000000000000000000" pitchFamily="2" charset="2"/>
              <a:buChar char="Ø"/>
            </a:pPr>
            <a:endParaRPr lang="en-US" b="1" dirty="0" smtClean="0">
              <a:solidFill>
                <a:schemeClr val="bg1"/>
              </a:solidFill>
            </a:endParaRPr>
          </a:p>
          <a:p>
            <a:pPr marL="400050" indent="-400050">
              <a:buFont typeface="Wingdings" panose="05000000000000000000" pitchFamily="2" charset="2"/>
              <a:buChar char="Ø"/>
            </a:pPr>
            <a:endParaRPr lang="en-US" b="1"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9300" y="1938511"/>
            <a:ext cx="2318387" cy="146467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9865" y="2836744"/>
            <a:ext cx="2366761" cy="188719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8212" y="3820078"/>
            <a:ext cx="2440564" cy="1807722"/>
          </a:xfrm>
          <a:prstGeom prst="rect">
            <a:avLst/>
          </a:prstGeom>
        </p:spPr>
      </p:pic>
    </p:spTree>
    <p:extLst>
      <p:ext uri="{BB962C8B-B14F-4D97-AF65-F5344CB8AC3E}">
        <p14:creationId xmlns:p14="http://schemas.microsoft.com/office/powerpoint/2010/main" val="40393996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80">
                                          <p:stCondLst>
                                            <p:cond delay="0"/>
                                          </p:stCondLst>
                                        </p:cTn>
                                        <p:tgtEl>
                                          <p:spTgt spid="15"/>
                                        </p:tgtEl>
                                      </p:cBhvr>
                                    </p:animEffect>
                                    <p:anim calcmode="lin" valueType="num">
                                      <p:cBhvr>
                                        <p:cTn id="4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49" dur="26">
                                          <p:stCondLst>
                                            <p:cond delay="650"/>
                                          </p:stCondLst>
                                        </p:cTn>
                                        <p:tgtEl>
                                          <p:spTgt spid="15"/>
                                        </p:tgtEl>
                                      </p:cBhvr>
                                      <p:to x="100000" y="60000"/>
                                    </p:animScale>
                                    <p:animScale>
                                      <p:cBhvr>
                                        <p:cTn id="50" dur="166" decel="50000">
                                          <p:stCondLst>
                                            <p:cond delay="676"/>
                                          </p:stCondLst>
                                        </p:cTn>
                                        <p:tgtEl>
                                          <p:spTgt spid="15"/>
                                        </p:tgtEl>
                                      </p:cBhvr>
                                      <p:to x="100000" y="100000"/>
                                    </p:animScale>
                                    <p:animScale>
                                      <p:cBhvr>
                                        <p:cTn id="51" dur="26">
                                          <p:stCondLst>
                                            <p:cond delay="1312"/>
                                          </p:stCondLst>
                                        </p:cTn>
                                        <p:tgtEl>
                                          <p:spTgt spid="15"/>
                                        </p:tgtEl>
                                      </p:cBhvr>
                                      <p:to x="100000" y="80000"/>
                                    </p:animScale>
                                    <p:animScale>
                                      <p:cBhvr>
                                        <p:cTn id="52" dur="166" decel="50000">
                                          <p:stCondLst>
                                            <p:cond delay="1338"/>
                                          </p:stCondLst>
                                        </p:cTn>
                                        <p:tgtEl>
                                          <p:spTgt spid="15"/>
                                        </p:tgtEl>
                                      </p:cBhvr>
                                      <p:to x="100000" y="100000"/>
                                    </p:animScale>
                                    <p:animScale>
                                      <p:cBhvr>
                                        <p:cTn id="53" dur="26">
                                          <p:stCondLst>
                                            <p:cond delay="1642"/>
                                          </p:stCondLst>
                                        </p:cTn>
                                        <p:tgtEl>
                                          <p:spTgt spid="15"/>
                                        </p:tgtEl>
                                      </p:cBhvr>
                                      <p:to x="100000" y="90000"/>
                                    </p:animScale>
                                    <p:animScale>
                                      <p:cBhvr>
                                        <p:cTn id="54" dur="166" decel="50000">
                                          <p:stCondLst>
                                            <p:cond delay="1668"/>
                                          </p:stCondLst>
                                        </p:cTn>
                                        <p:tgtEl>
                                          <p:spTgt spid="15"/>
                                        </p:tgtEl>
                                      </p:cBhvr>
                                      <p:to x="100000" y="100000"/>
                                    </p:animScale>
                                    <p:animScale>
                                      <p:cBhvr>
                                        <p:cTn id="55" dur="26">
                                          <p:stCondLst>
                                            <p:cond delay="1808"/>
                                          </p:stCondLst>
                                        </p:cTn>
                                        <p:tgtEl>
                                          <p:spTgt spid="15"/>
                                        </p:tgtEl>
                                      </p:cBhvr>
                                      <p:to x="100000" y="95000"/>
                                    </p:animScale>
                                    <p:animScale>
                                      <p:cBhvr>
                                        <p:cTn id="56"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600"/>
            <a:ext cx="11849100" cy="6210300"/>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8D106B3-F005-4146-A96A-D3D18092DAC3}"/>
              </a:ext>
            </a:extLst>
          </p:cNvPr>
          <p:cNvSpPr/>
          <p:nvPr/>
        </p:nvSpPr>
        <p:spPr>
          <a:xfrm>
            <a:off x="577850" y="812800"/>
            <a:ext cx="11125200" cy="5295900"/>
          </a:xfrm>
          <a:prstGeom prst="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54100" y="995571"/>
            <a:ext cx="10083800" cy="707886"/>
          </a:xfrm>
          <a:prstGeom prst="rect">
            <a:avLst/>
          </a:prstGeom>
          <a:noFill/>
        </p:spPr>
        <p:txBody>
          <a:bodyPr wrap="square" rtlCol="0">
            <a:spAutoFit/>
          </a:bodyPr>
          <a:lstStyle/>
          <a:p>
            <a:pPr algn="ctr"/>
            <a:r>
              <a:rPr lang="en-US" sz="4000" b="1" dirty="0">
                <a:solidFill>
                  <a:schemeClr val="bg1">
                    <a:lumMod val="95000"/>
                    <a:lumOff val="5000"/>
                  </a:schemeClr>
                </a:solidFill>
                <a:latin typeface="Adobe Caslon Pro Bold" panose="0205070206050A020403" pitchFamily="18" charset="0"/>
              </a:rPr>
              <a:t>DISCRIPTION OF PAGES</a:t>
            </a:r>
          </a:p>
        </p:txBody>
      </p:sp>
      <p:sp>
        <p:nvSpPr>
          <p:cNvPr id="14" name="TextBox 13">
            <a:extLst>
              <a:ext uri="{FF2B5EF4-FFF2-40B4-BE49-F238E27FC236}">
                <a16:creationId xmlns:a16="http://schemas.microsoft.com/office/drawing/2014/main" xmlns="" id="{4C00E33D-8671-4101-ACAB-CC6D0BCC3FDE}"/>
              </a:ext>
            </a:extLst>
          </p:cNvPr>
          <p:cNvSpPr txBox="1"/>
          <p:nvPr/>
        </p:nvSpPr>
        <p:spPr>
          <a:xfrm>
            <a:off x="1181100" y="2208258"/>
            <a:ext cx="10223500" cy="369332"/>
          </a:xfrm>
          <a:prstGeom prst="rect">
            <a:avLst/>
          </a:prstGeom>
          <a:noFill/>
        </p:spPr>
        <p:txBody>
          <a:bodyPr wrap="square" rtlCol="0">
            <a:spAutoFit/>
          </a:bodyPr>
          <a:lstStyle/>
          <a:p>
            <a:pPr lvl="0" algn="ctr"/>
            <a:r>
              <a:rPr lang="en-US" dirty="0">
                <a:solidFill>
                  <a:schemeClr val="bg1">
                    <a:lumMod val="95000"/>
                    <a:lumOff val="5000"/>
                  </a:schemeClr>
                </a:solidFill>
              </a:rPr>
              <a:t> </a:t>
            </a:r>
          </a:p>
        </p:txBody>
      </p:sp>
      <p:sp>
        <p:nvSpPr>
          <p:cNvPr id="8" name="TextBox 7">
            <a:extLst>
              <a:ext uri="{FF2B5EF4-FFF2-40B4-BE49-F238E27FC236}">
                <a16:creationId xmlns:a16="http://schemas.microsoft.com/office/drawing/2014/main" xmlns="" id="{3C22C977-C8FE-415C-AE6C-B5CB555A856C}"/>
              </a:ext>
            </a:extLst>
          </p:cNvPr>
          <p:cNvSpPr txBox="1"/>
          <p:nvPr/>
        </p:nvSpPr>
        <p:spPr>
          <a:xfrm>
            <a:off x="914400" y="1728282"/>
            <a:ext cx="10223500" cy="584775"/>
          </a:xfrm>
          <a:prstGeom prst="rect">
            <a:avLst/>
          </a:prstGeom>
          <a:noFill/>
        </p:spPr>
        <p:txBody>
          <a:bodyPr wrap="square" rtlCol="0">
            <a:spAutoFit/>
          </a:bodyPr>
          <a:lstStyle/>
          <a:p>
            <a:pPr lvl="0"/>
            <a:r>
              <a:rPr lang="en-US" dirty="0">
                <a:solidFill>
                  <a:schemeClr val="bg1">
                    <a:lumMod val="95000"/>
                    <a:lumOff val="5000"/>
                  </a:schemeClr>
                </a:solidFill>
              </a:rPr>
              <a:t> </a:t>
            </a:r>
            <a:r>
              <a:rPr lang="en-US" sz="3200" dirty="0" smtClean="0">
                <a:solidFill>
                  <a:schemeClr val="bg1">
                    <a:lumMod val="95000"/>
                    <a:lumOff val="5000"/>
                  </a:schemeClr>
                </a:solidFill>
              </a:rPr>
              <a:t> </a:t>
            </a:r>
            <a:r>
              <a:rPr lang="en-US" sz="3200" b="1" dirty="0" smtClean="0">
                <a:solidFill>
                  <a:schemeClr val="bg1">
                    <a:lumMod val="95000"/>
                    <a:lumOff val="5000"/>
                  </a:schemeClr>
                </a:solidFill>
              </a:rPr>
              <a:t>Contact PAGE:</a:t>
            </a:r>
            <a:endParaRPr lang="en-US" sz="3200" b="1" dirty="0">
              <a:solidFill>
                <a:schemeClr val="tx2">
                  <a:lumMod val="10000"/>
                </a:schemeClr>
              </a:solidFill>
            </a:endParaRPr>
          </a:p>
        </p:txBody>
      </p:sp>
      <p:sp>
        <p:nvSpPr>
          <p:cNvPr id="6" name="TextBox 5">
            <a:extLst>
              <a:ext uri="{FF2B5EF4-FFF2-40B4-BE49-F238E27FC236}">
                <a16:creationId xmlns:a16="http://schemas.microsoft.com/office/drawing/2014/main" xmlns="" id="{F59F5B7C-1119-45E2-B7C2-118CB36ED438}"/>
              </a:ext>
            </a:extLst>
          </p:cNvPr>
          <p:cNvSpPr txBox="1"/>
          <p:nvPr/>
        </p:nvSpPr>
        <p:spPr>
          <a:xfrm>
            <a:off x="848112" y="2870200"/>
            <a:ext cx="4986018" cy="2031325"/>
          </a:xfrm>
          <a:prstGeom prst="rect">
            <a:avLst/>
          </a:prstGeom>
          <a:noFill/>
        </p:spPr>
        <p:txBody>
          <a:bodyPr wrap="square" rtlCol="0">
            <a:spAutoFit/>
          </a:bodyPr>
          <a:lstStyle/>
          <a:p>
            <a:r>
              <a:rPr lang="en-US" b="1" dirty="0" smtClean="0">
                <a:solidFill>
                  <a:schemeClr val="bg1"/>
                </a:solidFill>
              </a:rPr>
              <a:t>  I have variable varieties of </a:t>
            </a:r>
            <a:r>
              <a:rPr lang="en-US" b="1" dirty="0">
                <a:solidFill>
                  <a:schemeClr val="bg1"/>
                </a:solidFill>
              </a:rPr>
              <a:t>A</a:t>
            </a:r>
            <a:r>
              <a:rPr lang="en-US" b="1" dirty="0" smtClean="0">
                <a:solidFill>
                  <a:schemeClr val="bg1"/>
                </a:solidFill>
              </a:rPr>
              <a:t>lberto clocks. </a:t>
            </a:r>
          </a:p>
          <a:p>
            <a:r>
              <a:rPr lang="en-US" b="1" dirty="0">
                <a:solidFill>
                  <a:schemeClr val="bg1"/>
                </a:solidFill>
              </a:rPr>
              <a:t> </a:t>
            </a:r>
            <a:r>
              <a:rPr lang="en-US" b="1" dirty="0" smtClean="0">
                <a:solidFill>
                  <a:schemeClr val="bg1"/>
                </a:solidFill>
              </a:rPr>
              <a:t> If you interested in my products so you will    contact us on </a:t>
            </a:r>
          </a:p>
          <a:p>
            <a:r>
              <a:rPr lang="en-US" b="1" dirty="0" smtClean="0">
                <a:solidFill>
                  <a:schemeClr val="bg1"/>
                </a:solidFill>
              </a:rPr>
              <a:t> VIA SIM/WHATSAPP: </a:t>
            </a:r>
            <a:r>
              <a:rPr lang="en-US" b="1" dirty="0">
                <a:solidFill>
                  <a:schemeClr val="bg1"/>
                </a:solidFill>
              </a:rPr>
              <a:t>21-35996850-53</a:t>
            </a:r>
          </a:p>
          <a:p>
            <a:endParaRPr lang="en-US" b="1" dirty="0" smtClean="0">
              <a:solidFill>
                <a:schemeClr val="bg1"/>
              </a:solidFill>
            </a:endParaRPr>
          </a:p>
          <a:p>
            <a:endParaRPr lang="en-US" dirty="0" smtClean="0">
              <a:solidFill>
                <a:schemeClr val="bg1"/>
              </a:solidFill>
            </a:endParaRPr>
          </a:p>
          <a:p>
            <a:pPr marL="400050" indent="-400050">
              <a:buFont typeface="Wingdings" panose="05000000000000000000" pitchFamily="2" charset="2"/>
              <a:buChar char="Ø"/>
            </a:pPr>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6724" y="1728282"/>
            <a:ext cx="3245476" cy="203234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68226" y="4111120"/>
            <a:ext cx="4968070" cy="178892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50232439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600"/>
            <a:ext cx="11849100" cy="6210300"/>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8D106B3-F005-4146-A96A-D3D18092DAC3}"/>
              </a:ext>
            </a:extLst>
          </p:cNvPr>
          <p:cNvSpPr/>
          <p:nvPr/>
        </p:nvSpPr>
        <p:spPr>
          <a:xfrm>
            <a:off x="577849" y="812800"/>
            <a:ext cx="11203333" cy="5428974"/>
          </a:xfrm>
          <a:prstGeom prst="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54100" y="995571"/>
            <a:ext cx="10083800" cy="707886"/>
          </a:xfrm>
          <a:prstGeom prst="rect">
            <a:avLst/>
          </a:prstGeom>
          <a:noFill/>
        </p:spPr>
        <p:txBody>
          <a:bodyPr wrap="square" rtlCol="0">
            <a:spAutoFit/>
          </a:bodyPr>
          <a:lstStyle/>
          <a:p>
            <a:pPr algn="ctr"/>
            <a:r>
              <a:rPr lang="en-US" sz="4000" b="1" dirty="0" smtClean="0">
                <a:solidFill>
                  <a:schemeClr val="bg1">
                    <a:lumMod val="95000"/>
                    <a:lumOff val="5000"/>
                  </a:schemeClr>
                </a:solidFill>
                <a:latin typeface="Adobe Caslon Pro Bold" panose="0205070206050A020403" pitchFamily="18" charset="0"/>
              </a:rPr>
              <a:t>FUNCTIONALITIES</a:t>
            </a:r>
            <a:endParaRPr lang="en-US" sz="4000" b="1" dirty="0">
              <a:solidFill>
                <a:schemeClr val="bg1">
                  <a:lumMod val="95000"/>
                  <a:lumOff val="5000"/>
                </a:schemeClr>
              </a:solidFill>
              <a:latin typeface="Adobe Caslon Pro Bold" panose="0205070206050A020403" pitchFamily="18" charset="0"/>
            </a:endParaRPr>
          </a:p>
        </p:txBody>
      </p:sp>
      <p:sp>
        <p:nvSpPr>
          <p:cNvPr id="14" name="TextBox 13">
            <a:extLst>
              <a:ext uri="{FF2B5EF4-FFF2-40B4-BE49-F238E27FC236}">
                <a16:creationId xmlns:a16="http://schemas.microsoft.com/office/drawing/2014/main" xmlns="" id="{4C00E33D-8671-4101-ACAB-CC6D0BCC3FDE}"/>
              </a:ext>
            </a:extLst>
          </p:cNvPr>
          <p:cNvSpPr txBox="1"/>
          <p:nvPr/>
        </p:nvSpPr>
        <p:spPr>
          <a:xfrm>
            <a:off x="1181100" y="2208258"/>
            <a:ext cx="10223500" cy="369332"/>
          </a:xfrm>
          <a:prstGeom prst="rect">
            <a:avLst/>
          </a:prstGeom>
          <a:noFill/>
        </p:spPr>
        <p:txBody>
          <a:bodyPr wrap="square" rtlCol="0">
            <a:spAutoFit/>
          </a:bodyPr>
          <a:lstStyle/>
          <a:p>
            <a:pPr lvl="0" algn="ctr"/>
            <a:r>
              <a:rPr lang="en-US" dirty="0">
                <a:solidFill>
                  <a:schemeClr val="bg1">
                    <a:lumMod val="95000"/>
                    <a:lumOff val="5000"/>
                  </a:schemeClr>
                </a:solidFill>
              </a:rPr>
              <a:t> </a:t>
            </a:r>
          </a:p>
        </p:txBody>
      </p:sp>
      <p:sp>
        <p:nvSpPr>
          <p:cNvPr id="8" name="TextBox 7">
            <a:extLst>
              <a:ext uri="{FF2B5EF4-FFF2-40B4-BE49-F238E27FC236}">
                <a16:creationId xmlns:a16="http://schemas.microsoft.com/office/drawing/2014/main" xmlns="" id="{3C22C977-C8FE-415C-AE6C-B5CB555A856C}"/>
              </a:ext>
            </a:extLst>
          </p:cNvPr>
          <p:cNvSpPr txBox="1"/>
          <p:nvPr/>
        </p:nvSpPr>
        <p:spPr>
          <a:xfrm>
            <a:off x="914400" y="1728282"/>
            <a:ext cx="10223500" cy="369332"/>
          </a:xfrm>
          <a:prstGeom prst="rect">
            <a:avLst/>
          </a:prstGeom>
          <a:noFill/>
        </p:spPr>
        <p:txBody>
          <a:bodyPr wrap="square" rtlCol="0">
            <a:spAutoFit/>
          </a:bodyPr>
          <a:lstStyle/>
          <a:p>
            <a:pPr lvl="0"/>
            <a:r>
              <a:rPr lang="en-US" dirty="0" smtClean="0">
                <a:solidFill>
                  <a:schemeClr val="bg1">
                    <a:lumMod val="95000"/>
                    <a:lumOff val="5000"/>
                  </a:schemeClr>
                </a:solidFill>
              </a:rPr>
              <a:t> </a:t>
            </a:r>
            <a:endParaRPr lang="en-US" sz="3200" b="1" dirty="0">
              <a:solidFill>
                <a:schemeClr val="tx2">
                  <a:lumMod val="10000"/>
                </a:schemeClr>
              </a:solidFill>
            </a:endParaRPr>
          </a:p>
        </p:txBody>
      </p:sp>
      <p:sp>
        <p:nvSpPr>
          <p:cNvPr id="6" name="TextBox 5">
            <a:extLst>
              <a:ext uri="{FF2B5EF4-FFF2-40B4-BE49-F238E27FC236}">
                <a16:creationId xmlns:a16="http://schemas.microsoft.com/office/drawing/2014/main" xmlns="" id="{F59F5B7C-1119-45E2-B7C2-118CB36ED438}"/>
              </a:ext>
            </a:extLst>
          </p:cNvPr>
          <p:cNvSpPr txBox="1"/>
          <p:nvPr/>
        </p:nvSpPr>
        <p:spPr>
          <a:xfrm>
            <a:off x="914400" y="1951128"/>
            <a:ext cx="4986018" cy="4524315"/>
          </a:xfrm>
          <a:prstGeom prst="rect">
            <a:avLst/>
          </a:prstGeom>
          <a:noFill/>
        </p:spPr>
        <p:txBody>
          <a:bodyPr wrap="square" rtlCol="0">
            <a:spAutoFit/>
          </a:bodyPr>
          <a:lstStyle/>
          <a:p>
            <a:r>
              <a:rPr lang="en-US" b="1" dirty="0" smtClean="0">
                <a:solidFill>
                  <a:schemeClr val="bg1"/>
                </a:solidFill>
              </a:rPr>
              <a:t>We also use JAVASCRIPT (.</a:t>
            </a:r>
            <a:r>
              <a:rPr lang="en-US" b="1" dirty="0" err="1" smtClean="0">
                <a:solidFill>
                  <a:schemeClr val="bg1"/>
                </a:solidFill>
              </a:rPr>
              <a:t>js</a:t>
            </a:r>
            <a:r>
              <a:rPr lang="en-US" b="1" dirty="0" smtClean="0">
                <a:solidFill>
                  <a:schemeClr val="bg1"/>
                </a:solidFill>
              </a:rPr>
              <a:t>) in buttons and also use different types of animations and transitions for makes our website dynamic and interactive and attractive.</a:t>
            </a:r>
          </a:p>
          <a:p>
            <a:r>
              <a:rPr lang="en-US" b="1" dirty="0" smtClean="0">
                <a:solidFill>
                  <a:schemeClr val="bg1"/>
                </a:solidFill>
              </a:rPr>
              <a:t> For example:</a:t>
            </a:r>
          </a:p>
          <a:p>
            <a:endParaRPr lang="en-US" b="1" dirty="0" smtClean="0">
              <a:solidFill>
                <a:schemeClr val="bg1"/>
              </a:solidFill>
            </a:endParaRPr>
          </a:p>
          <a:p>
            <a:pPr marL="285750" indent="-285750">
              <a:buFont typeface="Wingdings" panose="05000000000000000000" pitchFamily="2" charset="2"/>
              <a:buChar char="v"/>
            </a:pPr>
            <a:r>
              <a:rPr lang="en-US" b="1" dirty="0" smtClean="0">
                <a:solidFill>
                  <a:schemeClr val="bg1"/>
                </a:solidFill>
              </a:rPr>
              <a:t>When a user click on “Quick view (</a:t>
            </a:r>
            <a:r>
              <a:rPr lang="en-US" b="1" dirty="0" err="1" smtClean="0">
                <a:solidFill>
                  <a:schemeClr val="bg1"/>
                </a:solidFill>
              </a:rPr>
              <a:t>btn</a:t>
            </a:r>
            <a:r>
              <a:rPr lang="en-US" b="1" dirty="0" smtClean="0">
                <a:solidFill>
                  <a:schemeClr val="bg1"/>
                </a:solidFill>
              </a:rPr>
              <a:t>)” so the </a:t>
            </a:r>
            <a:r>
              <a:rPr lang="en-US" b="1" dirty="0" err="1" smtClean="0">
                <a:solidFill>
                  <a:schemeClr val="bg1"/>
                </a:solidFill>
              </a:rPr>
              <a:t>javascrpt</a:t>
            </a:r>
            <a:r>
              <a:rPr lang="en-US" b="1" dirty="0" smtClean="0">
                <a:solidFill>
                  <a:schemeClr val="bg1"/>
                </a:solidFill>
              </a:rPr>
              <a:t> can trigger an event such as:</a:t>
            </a:r>
          </a:p>
          <a:p>
            <a:endParaRPr lang="en-US" b="1" dirty="0" smtClean="0">
              <a:solidFill>
                <a:schemeClr val="bg1"/>
              </a:solidFill>
            </a:endParaRPr>
          </a:p>
          <a:p>
            <a:pPr marL="342900" indent="-342900">
              <a:buFont typeface="+mj-lt"/>
              <a:buAutoNum type="arabicPeriod"/>
            </a:pPr>
            <a:r>
              <a:rPr lang="en-US" b="1" dirty="0" smtClean="0">
                <a:solidFill>
                  <a:schemeClr val="bg1"/>
                </a:solidFill>
              </a:rPr>
              <a:t>Displaying a page of card which have two options:</a:t>
            </a:r>
          </a:p>
          <a:p>
            <a:pPr marL="285750" indent="-285750">
              <a:buFont typeface="Arial" panose="020B0604020202020204" pitchFamily="34" charset="0"/>
              <a:buChar char="•"/>
            </a:pPr>
            <a:r>
              <a:rPr lang="en-US" b="1" dirty="0" smtClean="0">
                <a:solidFill>
                  <a:schemeClr val="bg1"/>
                </a:solidFill>
              </a:rPr>
              <a:t> </a:t>
            </a:r>
            <a:r>
              <a:rPr lang="en-US" b="1" dirty="0">
                <a:solidFill>
                  <a:schemeClr val="bg1"/>
                </a:solidFill>
              </a:rPr>
              <a:t>Add to </a:t>
            </a:r>
            <a:r>
              <a:rPr lang="en-US" b="1" dirty="0" smtClean="0">
                <a:solidFill>
                  <a:schemeClr val="bg1"/>
                </a:solidFill>
              </a:rPr>
              <a:t>card, Add to </a:t>
            </a:r>
            <a:r>
              <a:rPr lang="en-US" b="1" dirty="0" err="1" smtClean="0">
                <a:solidFill>
                  <a:schemeClr val="bg1"/>
                </a:solidFill>
              </a:rPr>
              <a:t>favourite</a:t>
            </a:r>
            <a:r>
              <a:rPr lang="en-US" b="1" dirty="0" smtClean="0">
                <a:solidFill>
                  <a:schemeClr val="bg1"/>
                </a:solidFill>
              </a:rPr>
              <a:t>.</a:t>
            </a:r>
          </a:p>
          <a:p>
            <a:endParaRPr lang="en-US" b="1" dirty="0" smtClean="0">
              <a:solidFill>
                <a:schemeClr val="bg1"/>
              </a:solidFill>
            </a:endParaRPr>
          </a:p>
          <a:p>
            <a:endParaRPr lang="en-US" dirty="0" smtClean="0">
              <a:solidFill>
                <a:schemeClr val="bg1"/>
              </a:solidFill>
            </a:endParaRP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7118" y="1696256"/>
            <a:ext cx="2923873" cy="195157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84806" y="3672657"/>
            <a:ext cx="2819794" cy="2471170"/>
          </a:xfrm>
          <a:prstGeom prst="rect">
            <a:avLst/>
          </a:prstGeom>
        </p:spPr>
      </p:pic>
    </p:spTree>
    <p:extLst>
      <p:ext uri="{BB962C8B-B14F-4D97-AF65-F5344CB8AC3E}">
        <p14:creationId xmlns:p14="http://schemas.microsoft.com/office/powerpoint/2010/main" val="189320607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5"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strVal val="#ppt_w*0.70"/>
                                          </p:val>
                                        </p:tav>
                                        <p:tav tm="100000">
                                          <p:val>
                                            <p:strVal val="#ppt_w"/>
                                          </p:val>
                                        </p:tav>
                                      </p:tavLst>
                                    </p:anim>
                                    <p:anim calcmode="lin" valueType="num">
                                      <p:cBhvr>
                                        <p:cTn id="14" dur="1000" fill="hold"/>
                                        <p:tgtEl>
                                          <p:spTgt spid="7"/>
                                        </p:tgtEl>
                                        <p:attrNameLst>
                                          <p:attrName>ppt_h</p:attrName>
                                        </p:attrNameLst>
                                      </p:cBhvr>
                                      <p:tavLst>
                                        <p:tav tm="0">
                                          <p:val>
                                            <p:strVal val="#ppt_h"/>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43" y="228600"/>
            <a:ext cx="12191999" cy="68580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600"/>
            <a:ext cx="11849100" cy="6210300"/>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8D106B3-F005-4146-A96A-D3D18092DAC3}"/>
              </a:ext>
            </a:extLst>
          </p:cNvPr>
          <p:cNvSpPr/>
          <p:nvPr/>
        </p:nvSpPr>
        <p:spPr>
          <a:xfrm>
            <a:off x="586618" y="609600"/>
            <a:ext cx="11107664" cy="54289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5" name="Rectangle 3"/>
          <p:cNvSpPr>
            <a:spLocks noChangeArrowheads="1"/>
          </p:cNvSpPr>
          <p:nvPr/>
        </p:nvSpPr>
        <p:spPr bwMode="auto">
          <a:xfrm>
            <a:off x="2267062" y="1221939"/>
            <a:ext cx="8009656" cy="2585323"/>
          </a:xfrm>
          <a:prstGeom prst="rect">
            <a:avLst/>
          </a:prstGeom>
          <a:ln/>
          <a:effectLst>
            <a:outerShdw blurRad="76200" dist="38100" dir="8160000" sy="23000" kx="1200000" algn="br" rotWithShape="0">
              <a:prstClr val="black">
                <a:alpha val="41000"/>
              </a:prstClr>
            </a:outerShdw>
          </a:effectLst>
          <a:extLst/>
        </p:spPr>
        <p:style>
          <a:lnRef idx="1">
            <a:schemeClr val="dk1"/>
          </a:lnRef>
          <a:fillRef idx="2">
            <a:schemeClr val="dk1"/>
          </a:fillRef>
          <a:effectRef idx="1">
            <a:schemeClr val="dk1"/>
          </a:effectRef>
          <a:fontRef idx="minor">
            <a:schemeClr val="dk1"/>
          </a:fontRef>
        </p:style>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000000"/>
                </a:solidFill>
                <a:effectLst/>
                <a:latin typeface="Söhne"/>
              </a:rPr>
              <a:t>“Remember that success is not just about achieving your goals, but also about the journey you take to get there. It's okay to stumble and face setbacks, as long as you keep moving forward with determination and resilience. Believe in yourself and your abilities, and never lose sight of your dreams. With hard work, persistence, and a positive attitude, anything is possible. So go out there and chase your passions, embrace your challenges, and make your life a masterpiece. The world is waiting for you to shine!”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TextBox 15"/>
          <p:cNvSpPr txBox="1"/>
          <p:nvPr/>
        </p:nvSpPr>
        <p:spPr>
          <a:xfrm>
            <a:off x="2717442" y="4095483"/>
            <a:ext cx="7392473" cy="1323439"/>
          </a:xfrm>
          <a:prstGeom prst="rect">
            <a:avLst/>
          </a:prstGeom>
          <a:effectLst>
            <a:outerShdw blurRad="76200" dist="38100" dir="13500000" sy="23000" kx="1200000" algn="br" rotWithShape="0">
              <a:prstClr val="black">
                <a:alpha val="59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4000" b="1" dirty="0" smtClean="0">
                <a:solidFill>
                  <a:schemeClr val="bg1"/>
                </a:solidFill>
              </a:rPr>
              <a:t>“THANKYOU SO MUCH FOR WATCHING”</a:t>
            </a:r>
            <a:endParaRPr lang="en-US" sz="4000" b="1" dirty="0">
              <a:solidFill>
                <a:schemeClr val="bg1"/>
              </a:solidFill>
            </a:endParaRPr>
          </a:p>
        </p:txBody>
      </p:sp>
    </p:spTree>
    <p:extLst>
      <p:ext uri="{BB962C8B-B14F-4D97-AF65-F5344CB8AC3E}">
        <p14:creationId xmlns:p14="http://schemas.microsoft.com/office/powerpoint/2010/main" val="2417754159"/>
      </p:ext>
    </p:extLst>
  </p:cSld>
  <p:clrMapOvr>
    <a:masterClrMapping/>
  </p:clrMapOvr>
  <mc:AlternateContent xmlns:mc="http://schemas.openxmlformats.org/markup-compatibility/2006">
    <mc:Choice xmlns:p14="http://schemas.microsoft.com/office/powerpoint/2010/main" Requires="p14">
      <p:transition spd="slow" p14:dur="900">
        <p14:warp/>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 calcmode="lin" valueType="num">
                                      <p:cBhvr>
                                        <p:cTn id="14" dur="500" fill="hold"/>
                                        <p:tgtEl>
                                          <p:spTgt spid="16"/>
                                        </p:tgtEl>
                                        <p:attrNameLst>
                                          <p:attrName>style.rotation</p:attrName>
                                        </p:attrNameLst>
                                      </p:cBhvr>
                                      <p:tavLst>
                                        <p:tav tm="0">
                                          <p:val>
                                            <p:fltVal val="360"/>
                                          </p:val>
                                        </p:tav>
                                        <p:tav tm="100000">
                                          <p:val>
                                            <p:fltVal val="0"/>
                                          </p:val>
                                        </p:tav>
                                      </p:tavLst>
                                    </p:anim>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F3508D6-F039-400D-8FFB-A8284DADE3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9" y="0"/>
            <a:ext cx="11938001" cy="67310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graphicFrame>
        <p:nvGraphicFramePr>
          <p:cNvPr id="6" name="Table 5">
            <a:extLst>
              <a:ext uri="{FF2B5EF4-FFF2-40B4-BE49-F238E27FC236}">
                <a16:creationId xmlns:a16="http://schemas.microsoft.com/office/drawing/2014/main" xmlns="" id="{6FACF7F1-7EDA-4F80-A876-65CADC2008C3}"/>
              </a:ext>
            </a:extLst>
          </p:cNvPr>
          <p:cNvGraphicFramePr>
            <a:graphicFrameLocks noGrp="1"/>
          </p:cNvGraphicFramePr>
          <p:nvPr>
            <p:extLst>
              <p:ext uri="{D42A27DB-BD31-4B8C-83A1-F6EECF244321}">
                <p14:modId xmlns:p14="http://schemas.microsoft.com/office/powerpoint/2010/main" val="2273184562"/>
              </p:ext>
            </p:extLst>
          </p:nvPr>
        </p:nvGraphicFramePr>
        <p:xfrm>
          <a:off x="323849" y="2343149"/>
          <a:ext cx="6635751" cy="4254502"/>
        </p:xfrm>
        <a:graphic>
          <a:graphicData uri="http://schemas.openxmlformats.org/drawingml/2006/table">
            <a:tbl>
              <a:tblPr firstRow="1" firstCol="1" bandRow="1">
                <a:tableStyleId>{073A0DAA-6AF3-43AB-8588-CEC1D06C72B9}</a:tableStyleId>
              </a:tblPr>
              <a:tblGrid>
                <a:gridCol w="1378048">
                  <a:extLst>
                    <a:ext uri="{9D8B030D-6E8A-4147-A177-3AD203B41FA5}">
                      <a16:colId xmlns:a16="http://schemas.microsoft.com/office/drawing/2014/main" xmlns="" val="283841681"/>
                    </a:ext>
                  </a:extLst>
                </a:gridCol>
                <a:gridCol w="3260834">
                  <a:extLst>
                    <a:ext uri="{9D8B030D-6E8A-4147-A177-3AD203B41FA5}">
                      <a16:colId xmlns:a16="http://schemas.microsoft.com/office/drawing/2014/main" xmlns="" val="2509072605"/>
                    </a:ext>
                  </a:extLst>
                </a:gridCol>
                <a:gridCol w="1996869">
                  <a:extLst>
                    <a:ext uri="{9D8B030D-6E8A-4147-A177-3AD203B41FA5}">
                      <a16:colId xmlns:a16="http://schemas.microsoft.com/office/drawing/2014/main" xmlns="" val="1277988187"/>
                    </a:ext>
                  </a:extLst>
                </a:gridCol>
              </a:tblGrid>
              <a:tr h="450140">
                <a:tc>
                  <a:txBody>
                    <a:bodyPr/>
                    <a:lstStyle/>
                    <a:p>
                      <a:pPr marL="0" marR="0" algn="ctr">
                        <a:lnSpc>
                          <a:spcPct val="115000"/>
                        </a:lnSpc>
                        <a:spcBef>
                          <a:spcPts val="0"/>
                        </a:spcBef>
                        <a:spcAft>
                          <a:spcPts val="0"/>
                        </a:spcAft>
                      </a:pPr>
                      <a:r>
                        <a:rPr lang="en-US" sz="1550" dirty="0">
                          <a:effectLst/>
                        </a:rPr>
                        <a:t>Supervisor.</a:t>
                      </a:r>
                      <a:endParaRPr lang="en-US" sz="1100" dirty="0">
                        <a:effectLst/>
                        <a:latin typeface="Arial" panose="020B0604020202020204" pitchFamily="34" charset="0"/>
                        <a:ea typeface="Arial" panose="020B0604020202020204" pitchFamily="34" charset="0"/>
                      </a:endParaRPr>
                    </a:p>
                  </a:txBody>
                  <a:tcPr marL="63500" marR="63500" marT="63500" marB="63500"/>
                </a:tc>
                <a:tc gridSpan="2">
                  <a:txBody>
                    <a:bodyPr/>
                    <a:lstStyle/>
                    <a:p>
                      <a:pPr marL="0" marR="0">
                        <a:lnSpc>
                          <a:spcPct val="115000"/>
                        </a:lnSpc>
                        <a:spcBef>
                          <a:spcPts val="0"/>
                        </a:spcBef>
                        <a:spcAft>
                          <a:spcPts val="0"/>
                        </a:spcAft>
                      </a:pPr>
                      <a:r>
                        <a:rPr lang="en-US" sz="1550" dirty="0">
                          <a:effectLst/>
                        </a:rPr>
                        <a:t>Sir  </a:t>
                      </a:r>
                      <a:r>
                        <a:rPr lang="en-US" sz="1550" dirty="0" err="1">
                          <a:effectLst/>
                        </a:rPr>
                        <a:t>Ebad</a:t>
                      </a:r>
                      <a:r>
                        <a:rPr lang="en-US" sz="1550" dirty="0">
                          <a:effectLst/>
                        </a:rPr>
                        <a:t> Uddin</a:t>
                      </a:r>
                      <a:endParaRPr lang="en-US" sz="1100" dirty="0">
                        <a:effectLst/>
                        <a:latin typeface="Arial" panose="020B0604020202020204" pitchFamily="34" charset="0"/>
                        <a:ea typeface="Arial" panose="020B0604020202020204" pitchFamily="34" charset="0"/>
                      </a:endParaRPr>
                    </a:p>
                  </a:txBody>
                  <a:tcPr marL="63500" marR="63500" marT="63500" marB="63500"/>
                </a:tc>
                <a:tc hMerge="1">
                  <a:txBody>
                    <a:bodyPr/>
                    <a:lstStyle/>
                    <a:p>
                      <a:endParaRPr lang="en-US"/>
                    </a:p>
                  </a:txBody>
                  <a:tcPr/>
                </a:tc>
                <a:extLst>
                  <a:ext uri="{0D108BD9-81ED-4DB2-BD59-A6C34878D82A}">
                    <a16:rowId xmlns:a16="http://schemas.microsoft.com/office/drawing/2014/main" xmlns="" val="2180993942"/>
                  </a:ext>
                </a:extLst>
              </a:tr>
              <a:tr h="450368">
                <a:tc>
                  <a:txBody>
                    <a:bodyPr/>
                    <a:lstStyle/>
                    <a:p>
                      <a:pPr marL="0" marR="0" algn="ctr">
                        <a:lnSpc>
                          <a:spcPct val="115000"/>
                        </a:lnSpc>
                        <a:spcBef>
                          <a:spcPts val="0"/>
                        </a:spcBef>
                        <a:spcAft>
                          <a:spcPts val="0"/>
                        </a:spcAft>
                      </a:pPr>
                      <a:r>
                        <a:rPr lang="en-US" sz="1550" b="1">
                          <a:effectLst/>
                        </a:rPr>
                        <a:t>Batch.</a:t>
                      </a:r>
                      <a:endParaRPr lang="en-US" sz="1100" b="1">
                        <a:effectLst/>
                        <a:latin typeface="Arial" panose="020B0604020202020204" pitchFamily="34" charset="0"/>
                        <a:ea typeface="Arial" panose="020B0604020202020204" pitchFamily="34" charset="0"/>
                      </a:endParaRPr>
                    </a:p>
                  </a:txBody>
                  <a:tcPr marL="63500" marR="63500" marT="63500" marB="63500"/>
                </a:tc>
                <a:tc gridSpan="2">
                  <a:txBody>
                    <a:bodyPr/>
                    <a:lstStyle/>
                    <a:p>
                      <a:pPr marL="0" marR="0">
                        <a:lnSpc>
                          <a:spcPct val="115000"/>
                        </a:lnSpc>
                        <a:spcBef>
                          <a:spcPts val="0"/>
                        </a:spcBef>
                        <a:spcAft>
                          <a:spcPts val="0"/>
                        </a:spcAft>
                      </a:pPr>
                      <a:r>
                        <a:rPr lang="en-US" sz="1550" b="1" dirty="0">
                          <a:effectLst/>
                        </a:rPr>
                        <a:t>2210E1</a:t>
                      </a:r>
                      <a:endParaRPr lang="en-US" sz="1100" b="1" dirty="0">
                        <a:effectLst/>
                        <a:latin typeface="Arial" panose="020B0604020202020204" pitchFamily="34" charset="0"/>
                        <a:ea typeface="Arial" panose="020B0604020202020204" pitchFamily="34" charset="0"/>
                      </a:endParaRPr>
                    </a:p>
                  </a:txBody>
                  <a:tcPr marL="63500" marR="63500" marT="63500" marB="63500"/>
                </a:tc>
                <a:tc hMerge="1">
                  <a:txBody>
                    <a:bodyPr/>
                    <a:lstStyle/>
                    <a:p>
                      <a:endParaRPr lang="en-US"/>
                    </a:p>
                  </a:txBody>
                  <a:tcPr/>
                </a:tc>
                <a:extLst>
                  <a:ext uri="{0D108BD9-81ED-4DB2-BD59-A6C34878D82A}">
                    <a16:rowId xmlns:a16="http://schemas.microsoft.com/office/drawing/2014/main" xmlns="" val="3596568375"/>
                  </a:ext>
                </a:extLst>
              </a:tr>
              <a:tr h="450368">
                <a:tc>
                  <a:txBody>
                    <a:bodyPr/>
                    <a:lstStyle/>
                    <a:p>
                      <a:pPr marL="0" marR="0" algn="ctr">
                        <a:lnSpc>
                          <a:spcPct val="115000"/>
                        </a:lnSpc>
                        <a:spcBef>
                          <a:spcPts val="0"/>
                        </a:spcBef>
                        <a:spcAft>
                          <a:spcPts val="0"/>
                        </a:spcAft>
                      </a:pPr>
                      <a:r>
                        <a:rPr lang="en-US" sz="1550" b="1" dirty="0">
                          <a:effectLst/>
                        </a:rPr>
                        <a:t>Group. </a:t>
                      </a:r>
                      <a:endParaRPr lang="en-US" sz="1100" b="1" dirty="0">
                        <a:effectLst/>
                        <a:latin typeface="Arial" panose="020B0604020202020204" pitchFamily="34" charset="0"/>
                        <a:ea typeface="Arial" panose="020B0604020202020204" pitchFamily="34" charset="0"/>
                      </a:endParaRPr>
                    </a:p>
                  </a:txBody>
                  <a:tcPr marL="63500" marR="63500" marT="63500" marB="63500"/>
                </a:tc>
                <a:tc gridSpan="2">
                  <a:txBody>
                    <a:bodyPr/>
                    <a:lstStyle/>
                    <a:p>
                      <a:pPr marL="0" marR="0">
                        <a:lnSpc>
                          <a:spcPct val="115000"/>
                        </a:lnSpc>
                        <a:spcBef>
                          <a:spcPts val="0"/>
                        </a:spcBef>
                        <a:spcAft>
                          <a:spcPts val="0"/>
                        </a:spcAft>
                      </a:pPr>
                      <a:r>
                        <a:rPr lang="en-US" sz="1550" b="1" dirty="0">
                          <a:effectLst/>
                        </a:rPr>
                        <a:t>A</a:t>
                      </a:r>
                      <a:endParaRPr lang="en-US" sz="1100" b="1" dirty="0">
                        <a:effectLst/>
                        <a:latin typeface="Arial" panose="020B0604020202020204" pitchFamily="34" charset="0"/>
                        <a:ea typeface="Arial" panose="020B0604020202020204" pitchFamily="34" charset="0"/>
                      </a:endParaRPr>
                    </a:p>
                  </a:txBody>
                  <a:tcPr marL="63500" marR="63500" marT="63500" marB="63500"/>
                </a:tc>
                <a:tc hMerge="1">
                  <a:txBody>
                    <a:bodyPr/>
                    <a:lstStyle/>
                    <a:p>
                      <a:endParaRPr lang="en-US"/>
                    </a:p>
                  </a:txBody>
                  <a:tcPr/>
                </a:tc>
                <a:extLst>
                  <a:ext uri="{0D108BD9-81ED-4DB2-BD59-A6C34878D82A}">
                    <a16:rowId xmlns:a16="http://schemas.microsoft.com/office/drawing/2014/main" xmlns="" val="2618359128"/>
                  </a:ext>
                </a:extLst>
              </a:tr>
              <a:tr h="450368">
                <a:tc>
                  <a:txBody>
                    <a:bodyPr/>
                    <a:lstStyle/>
                    <a:p>
                      <a:pPr marL="0" marR="0" algn="ctr">
                        <a:lnSpc>
                          <a:spcPct val="115000"/>
                        </a:lnSpc>
                        <a:spcBef>
                          <a:spcPts val="0"/>
                        </a:spcBef>
                        <a:spcAft>
                          <a:spcPts val="0"/>
                        </a:spcAft>
                      </a:pPr>
                      <a:r>
                        <a:rPr lang="en-US" sz="1550" b="1">
                          <a:effectLst/>
                        </a:rPr>
                        <a:t>Serial No. </a:t>
                      </a:r>
                      <a:endParaRPr lang="en-US" sz="1100" b="1">
                        <a:effectLst/>
                        <a:latin typeface="Arial" panose="020B0604020202020204" pitchFamily="34" charset="0"/>
                        <a:ea typeface="Arial" panose="020B0604020202020204" pitchFamily="34" charset="0"/>
                      </a:endParaRPr>
                    </a:p>
                  </a:txBody>
                  <a:tcPr marL="63500" marR="63500" marT="63500" marB="63500"/>
                </a:tc>
                <a:tc>
                  <a:txBody>
                    <a:bodyPr/>
                    <a:lstStyle/>
                    <a:p>
                      <a:pPr marL="0" marR="0" algn="ctr">
                        <a:lnSpc>
                          <a:spcPct val="115000"/>
                        </a:lnSpc>
                        <a:spcBef>
                          <a:spcPts val="0"/>
                        </a:spcBef>
                        <a:spcAft>
                          <a:spcPts val="0"/>
                        </a:spcAft>
                      </a:pPr>
                      <a:r>
                        <a:rPr lang="en-US" sz="1550" b="1" dirty="0">
                          <a:effectLst/>
                        </a:rPr>
                        <a:t>Enrollment Number </a:t>
                      </a:r>
                      <a:endParaRPr lang="en-US" sz="1100" b="1"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gn="ctr">
                        <a:lnSpc>
                          <a:spcPct val="115000"/>
                        </a:lnSpc>
                        <a:spcBef>
                          <a:spcPts val="0"/>
                        </a:spcBef>
                        <a:spcAft>
                          <a:spcPts val="0"/>
                        </a:spcAft>
                      </a:pPr>
                      <a:r>
                        <a:rPr lang="en-US" sz="1550" b="1" dirty="0">
                          <a:effectLst/>
                        </a:rPr>
                        <a:t>Student Name</a:t>
                      </a:r>
                      <a:endParaRPr lang="en-US" sz="1100" b="1"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1490473966"/>
                  </a:ext>
                </a:extLst>
              </a:tr>
              <a:tr h="450368">
                <a:tc>
                  <a:txBody>
                    <a:bodyPr/>
                    <a:lstStyle/>
                    <a:p>
                      <a:pPr marL="0" marR="0" algn="ctr">
                        <a:lnSpc>
                          <a:spcPct val="115000"/>
                        </a:lnSpc>
                        <a:spcBef>
                          <a:spcPts val="0"/>
                        </a:spcBef>
                        <a:spcAft>
                          <a:spcPts val="0"/>
                        </a:spcAft>
                      </a:pPr>
                      <a:r>
                        <a:rPr lang="en-US" sz="1550" b="1">
                          <a:effectLst/>
                        </a:rPr>
                        <a:t>1.</a:t>
                      </a:r>
                      <a:endParaRPr lang="en-US" sz="1100" b="1">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550" b="1" dirty="0">
                          <a:effectLst/>
                        </a:rPr>
                        <a:t>1424649</a:t>
                      </a:r>
                      <a:endParaRPr lang="en-US" sz="1100" b="1" dirty="0">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550" b="1" dirty="0">
                          <a:effectLst/>
                        </a:rPr>
                        <a:t> </a:t>
                      </a:r>
                      <a:r>
                        <a:rPr lang="en-US" sz="1550" b="1" dirty="0" err="1">
                          <a:effectLst/>
                        </a:rPr>
                        <a:t>Tayyaba</a:t>
                      </a:r>
                      <a:r>
                        <a:rPr lang="en-US" sz="1550" b="1" dirty="0">
                          <a:effectLst/>
                        </a:rPr>
                        <a:t> Muslim</a:t>
                      </a:r>
                      <a:endParaRPr lang="en-US" sz="1100" b="1"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897400789"/>
                  </a:ext>
                </a:extLst>
              </a:tr>
              <a:tr h="776261">
                <a:tc>
                  <a:txBody>
                    <a:bodyPr/>
                    <a:lstStyle/>
                    <a:p>
                      <a:pPr marL="0" marR="0" algn="ctr">
                        <a:lnSpc>
                          <a:spcPct val="115000"/>
                        </a:lnSpc>
                        <a:spcBef>
                          <a:spcPts val="0"/>
                        </a:spcBef>
                        <a:spcAft>
                          <a:spcPts val="0"/>
                        </a:spcAft>
                      </a:pPr>
                      <a:r>
                        <a:rPr lang="en-US" sz="1550" b="1">
                          <a:effectLst/>
                        </a:rPr>
                        <a:t>2.</a:t>
                      </a:r>
                      <a:endParaRPr lang="en-US" sz="1100" b="1">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550" b="1">
                          <a:effectLst/>
                        </a:rPr>
                        <a:t>1426353</a:t>
                      </a:r>
                      <a:endParaRPr lang="en-US" sz="1100" b="1">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550" b="1" dirty="0">
                          <a:effectLst/>
                        </a:rPr>
                        <a:t> </a:t>
                      </a:r>
                      <a:r>
                        <a:rPr lang="en-US" sz="1550" b="1" dirty="0" err="1">
                          <a:effectLst/>
                        </a:rPr>
                        <a:t>Mutayba</a:t>
                      </a:r>
                      <a:r>
                        <a:rPr lang="en-US" sz="1550" b="1" dirty="0">
                          <a:effectLst/>
                        </a:rPr>
                        <a:t> Kamran</a:t>
                      </a:r>
                      <a:endParaRPr lang="en-US" sz="1100" b="1"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4238707732"/>
                  </a:ext>
                </a:extLst>
              </a:tr>
              <a:tr h="776261">
                <a:tc>
                  <a:txBody>
                    <a:bodyPr/>
                    <a:lstStyle/>
                    <a:p>
                      <a:pPr marL="0" marR="0" algn="ctr">
                        <a:lnSpc>
                          <a:spcPct val="115000"/>
                        </a:lnSpc>
                        <a:spcBef>
                          <a:spcPts val="0"/>
                        </a:spcBef>
                        <a:spcAft>
                          <a:spcPts val="0"/>
                        </a:spcAft>
                      </a:pPr>
                      <a:r>
                        <a:rPr lang="en-US" sz="1550" b="1">
                          <a:effectLst/>
                        </a:rPr>
                        <a:t>3.</a:t>
                      </a:r>
                      <a:endParaRPr lang="en-US" sz="1100" b="1">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550" b="1">
                          <a:effectLst/>
                        </a:rPr>
                        <a:t>1425430</a:t>
                      </a:r>
                      <a:endParaRPr lang="en-US" sz="1100" b="1">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550" b="1" dirty="0">
                          <a:effectLst/>
                        </a:rPr>
                        <a:t>  Muhammad </a:t>
                      </a:r>
                      <a:r>
                        <a:rPr lang="en-US" sz="1550" b="1" dirty="0" err="1">
                          <a:effectLst/>
                        </a:rPr>
                        <a:t>Talha</a:t>
                      </a:r>
                      <a:endParaRPr lang="en-US" sz="1100" b="1"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3449054089"/>
                  </a:ext>
                </a:extLst>
              </a:tr>
              <a:tr h="450368">
                <a:tc>
                  <a:txBody>
                    <a:bodyPr/>
                    <a:lstStyle/>
                    <a:p>
                      <a:pPr marL="0" marR="0" algn="ctr">
                        <a:lnSpc>
                          <a:spcPct val="115000"/>
                        </a:lnSpc>
                        <a:spcBef>
                          <a:spcPts val="0"/>
                        </a:spcBef>
                        <a:spcAft>
                          <a:spcPts val="0"/>
                        </a:spcAft>
                      </a:pPr>
                      <a:r>
                        <a:rPr lang="en-US" sz="1550" b="1">
                          <a:effectLst/>
                        </a:rPr>
                        <a:t>4.</a:t>
                      </a:r>
                      <a:endParaRPr lang="en-US" sz="1100" b="1">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550" b="1">
                          <a:effectLst/>
                        </a:rPr>
                        <a:t>1425319</a:t>
                      </a:r>
                      <a:endParaRPr lang="en-US" sz="1100" b="1">
                        <a:effectLst/>
                        <a:latin typeface="Arial" panose="020B0604020202020204" pitchFamily="34" charset="0"/>
                        <a:ea typeface="Arial" panose="020B0604020202020204" pitchFamily="34" charset="0"/>
                      </a:endParaRPr>
                    </a:p>
                  </a:txBody>
                  <a:tcPr marL="63500" marR="63500" marT="63500" marB="63500"/>
                </a:tc>
                <a:tc>
                  <a:txBody>
                    <a:bodyPr/>
                    <a:lstStyle/>
                    <a:p>
                      <a:pPr marL="0" marR="0">
                        <a:lnSpc>
                          <a:spcPct val="115000"/>
                        </a:lnSpc>
                        <a:spcBef>
                          <a:spcPts val="0"/>
                        </a:spcBef>
                        <a:spcAft>
                          <a:spcPts val="0"/>
                        </a:spcAft>
                      </a:pPr>
                      <a:r>
                        <a:rPr lang="en-US" sz="1550" b="1" dirty="0">
                          <a:effectLst/>
                        </a:rPr>
                        <a:t> </a:t>
                      </a:r>
                      <a:r>
                        <a:rPr lang="en-US" sz="1550" b="1" dirty="0" err="1">
                          <a:effectLst/>
                        </a:rPr>
                        <a:t>Khula</a:t>
                      </a:r>
                      <a:r>
                        <a:rPr lang="en-US" sz="1550" b="1" dirty="0">
                          <a:effectLst/>
                        </a:rPr>
                        <a:t> Amjad</a:t>
                      </a:r>
                      <a:endParaRPr lang="en-US" sz="1100" b="1" dirty="0">
                        <a:effectLst/>
                        <a:latin typeface="Arial" panose="020B0604020202020204" pitchFamily="34" charset="0"/>
                        <a:ea typeface="Arial" panose="020B0604020202020204" pitchFamily="34" charset="0"/>
                      </a:endParaRPr>
                    </a:p>
                  </a:txBody>
                  <a:tcPr marL="63500" marR="63500" marT="63500" marB="63500"/>
                </a:tc>
                <a:extLst>
                  <a:ext uri="{0D108BD9-81ED-4DB2-BD59-A6C34878D82A}">
                    <a16:rowId xmlns:a16="http://schemas.microsoft.com/office/drawing/2014/main" xmlns="" val="2928658270"/>
                  </a:ext>
                </a:extLst>
              </a:tr>
            </a:tbl>
          </a:graphicData>
        </a:graphic>
      </p:graphicFrame>
      <p:sp>
        <p:nvSpPr>
          <p:cNvPr id="7" name="Rectangle 1">
            <a:extLst>
              <a:ext uri="{FF2B5EF4-FFF2-40B4-BE49-F238E27FC236}">
                <a16:creationId xmlns:a16="http://schemas.microsoft.com/office/drawing/2014/main" xmlns="" id="{F259F183-4869-441B-94B3-124407723BC5}"/>
              </a:ext>
            </a:extLst>
          </p:cNvPr>
          <p:cNvSpPr>
            <a:spLocks noChangeArrowheads="1"/>
          </p:cNvSpPr>
          <p:nvPr/>
        </p:nvSpPr>
        <p:spPr bwMode="auto">
          <a:xfrm>
            <a:off x="3213100" y="27225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xmlns="" id="{838B70FD-8D4F-40C8-9B35-749D40C34BF4}"/>
              </a:ext>
            </a:extLst>
          </p:cNvPr>
          <p:cNvSpPr/>
          <p:nvPr/>
        </p:nvSpPr>
        <p:spPr>
          <a:xfrm>
            <a:off x="482600" y="203200"/>
            <a:ext cx="11315700" cy="1676400"/>
          </a:xfrm>
          <a:prstGeom prst="rect">
            <a:avLst/>
          </a:prstGeom>
          <a:solidFill>
            <a:schemeClr val="lt1">
              <a:alpha val="43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4400" dirty="0"/>
              <a:t>WELLCOME TO OUR WEBSITE </a:t>
            </a:r>
          </a:p>
          <a:p>
            <a:pPr algn="ctr"/>
            <a:r>
              <a:rPr lang="en-US" sz="4400" dirty="0"/>
              <a:t>ALBERTO-CLOCKS</a:t>
            </a:r>
          </a:p>
        </p:txBody>
      </p:sp>
    </p:spTree>
    <p:extLst>
      <p:ext uri="{BB962C8B-B14F-4D97-AF65-F5344CB8AC3E}">
        <p14:creationId xmlns:p14="http://schemas.microsoft.com/office/powerpoint/2010/main" val="3756470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600"/>
            <a:ext cx="11849100" cy="6032500"/>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8D106B3-F005-4146-A96A-D3D18092DAC3}"/>
              </a:ext>
            </a:extLst>
          </p:cNvPr>
          <p:cNvSpPr/>
          <p:nvPr/>
        </p:nvSpPr>
        <p:spPr>
          <a:xfrm>
            <a:off x="577850" y="787400"/>
            <a:ext cx="11125200" cy="4902200"/>
          </a:xfrm>
          <a:prstGeom prst="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54100" y="1219200"/>
            <a:ext cx="10083800" cy="707886"/>
          </a:xfrm>
          <a:prstGeom prst="rect">
            <a:avLst/>
          </a:prstGeom>
          <a:noFill/>
        </p:spPr>
        <p:txBody>
          <a:bodyPr wrap="square" rtlCol="0">
            <a:spAutoFit/>
          </a:bodyPr>
          <a:lstStyle/>
          <a:p>
            <a:pPr algn="ctr"/>
            <a:r>
              <a:rPr lang="en-US" sz="4000" b="1" dirty="0">
                <a:solidFill>
                  <a:schemeClr val="bg1">
                    <a:lumMod val="95000"/>
                    <a:lumOff val="5000"/>
                  </a:schemeClr>
                </a:solidFill>
                <a:latin typeface="Adobe Caslon Pro Bold" panose="0205070206050A020403" pitchFamily="18" charset="0"/>
              </a:rPr>
              <a:t>Problem Statement</a:t>
            </a:r>
          </a:p>
        </p:txBody>
      </p:sp>
      <p:sp>
        <p:nvSpPr>
          <p:cNvPr id="14" name="TextBox 13">
            <a:extLst>
              <a:ext uri="{FF2B5EF4-FFF2-40B4-BE49-F238E27FC236}">
                <a16:creationId xmlns:a16="http://schemas.microsoft.com/office/drawing/2014/main" xmlns="" id="{4C00E33D-8671-4101-ACAB-CC6D0BCC3FDE}"/>
              </a:ext>
            </a:extLst>
          </p:cNvPr>
          <p:cNvSpPr txBox="1"/>
          <p:nvPr/>
        </p:nvSpPr>
        <p:spPr>
          <a:xfrm>
            <a:off x="1282700" y="2235200"/>
            <a:ext cx="10223500" cy="2862322"/>
          </a:xfrm>
          <a:prstGeom prst="rect">
            <a:avLst/>
          </a:prstGeom>
          <a:noFill/>
        </p:spPr>
        <p:txBody>
          <a:bodyPr wrap="square" rtlCol="0">
            <a:spAutoFit/>
          </a:bodyPr>
          <a:lstStyle/>
          <a:p>
            <a:pPr lvl="0" algn="ctr"/>
            <a:r>
              <a:rPr lang="en-US" b="1" dirty="0">
                <a:solidFill>
                  <a:schemeClr val="bg1">
                    <a:lumMod val="95000"/>
                    <a:lumOff val="5000"/>
                  </a:schemeClr>
                </a:solidFill>
              </a:rPr>
              <a:t>Alberto Watch Company is a full-service watch repair, appraisal, and retail store –</a:t>
            </a:r>
          </a:p>
          <a:p>
            <a:pPr lvl="0" algn="ctr"/>
            <a:r>
              <a:rPr lang="en-US" b="1" dirty="0">
                <a:solidFill>
                  <a:schemeClr val="bg1">
                    <a:lumMod val="95000"/>
                    <a:lumOff val="5000"/>
                  </a:schemeClr>
                </a:solidFill>
              </a:rPr>
              <a:t>offering the finest selection of luxury timepieces. Offering an unparalleled selection</a:t>
            </a:r>
          </a:p>
          <a:p>
            <a:pPr lvl="0" algn="ctr"/>
            <a:r>
              <a:rPr lang="en-US" b="1" dirty="0">
                <a:solidFill>
                  <a:schemeClr val="bg1">
                    <a:lumMod val="95000"/>
                    <a:lumOff val="5000"/>
                  </a:schemeClr>
                </a:solidFill>
              </a:rPr>
              <a:t>with first-class service.</a:t>
            </a:r>
          </a:p>
          <a:p>
            <a:pPr lvl="0" algn="ctr"/>
            <a:r>
              <a:rPr lang="en-US" b="1" dirty="0">
                <a:solidFill>
                  <a:schemeClr val="bg1">
                    <a:lumMod val="95000"/>
                    <a:lumOff val="5000"/>
                  </a:schemeClr>
                </a:solidFill>
              </a:rPr>
              <a:t>Alberto also carries a wide selection of brand new watches such as Michael Kors,</a:t>
            </a:r>
          </a:p>
          <a:p>
            <a:pPr lvl="0" algn="ctr"/>
            <a:r>
              <a:rPr lang="en-US" b="1" dirty="0">
                <a:solidFill>
                  <a:schemeClr val="bg1">
                    <a:lumMod val="95000"/>
                    <a:lumOff val="5000"/>
                  </a:schemeClr>
                </a:solidFill>
              </a:rPr>
              <a:t>Rolex, Citizen Eco-Drive, Bulova and more!</a:t>
            </a:r>
          </a:p>
          <a:p>
            <a:pPr lvl="0" algn="ctr"/>
            <a:r>
              <a:rPr lang="en-US" b="1" dirty="0">
                <a:solidFill>
                  <a:schemeClr val="bg1">
                    <a:lumMod val="95000"/>
                    <a:lumOff val="5000"/>
                  </a:schemeClr>
                </a:solidFill>
              </a:rPr>
              <a:t>You are supposed to create a Single-Page-Application and responsive Website for</a:t>
            </a:r>
          </a:p>
          <a:p>
            <a:pPr lvl="0" algn="ctr"/>
            <a:r>
              <a:rPr lang="en-US" b="1" dirty="0">
                <a:solidFill>
                  <a:schemeClr val="bg1">
                    <a:lumMod val="95000"/>
                    <a:lumOff val="5000"/>
                  </a:schemeClr>
                </a:solidFill>
              </a:rPr>
              <a:t>them with the below mentioned requirement specifications.</a:t>
            </a:r>
          </a:p>
          <a:p>
            <a:pPr lvl="0" algn="ctr"/>
            <a:r>
              <a:rPr lang="en-US" b="1" dirty="0">
                <a:solidFill>
                  <a:schemeClr val="bg1">
                    <a:lumMod val="95000"/>
                    <a:lumOff val="5000"/>
                  </a:schemeClr>
                </a:solidFill>
              </a:rPr>
              <a:t>The website is to be developed for the Windows Platform using HTML5, JSON,</a:t>
            </a:r>
          </a:p>
          <a:p>
            <a:pPr lvl="0" algn="ctr"/>
            <a:r>
              <a:rPr lang="en-US" b="1" dirty="0">
                <a:solidFill>
                  <a:schemeClr val="bg1">
                    <a:lumMod val="95000"/>
                    <a:lumOff val="5000"/>
                  </a:schemeClr>
                </a:solidFill>
              </a:rPr>
              <a:t>Angular JS, JavaScript and Geolocation. The site should work well in all leading</a:t>
            </a:r>
          </a:p>
          <a:p>
            <a:pPr lvl="0" algn="ctr"/>
            <a:r>
              <a:rPr lang="en-US" b="1" dirty="0">
                <a:solidFill>
                  <a:schemeClr val="bg1">
                    <a:lumMod val="95000"/>
                    <a:lumOff val="5000"/>
                  </a:schemeClr>
                </a:solidFill>
              </a:rPr>
              <a:t>browsers including Chrome, IE, Firefox etc.</a:t>
            </a:r>
          </a:p>
        </p:txBody>
      </p:sp>
    </p:spTree>
    <p:extLst>
      <p:ext uri="{BB962C8B-B14F-4D97-AF65-F5344CB8AC3E}">
        <p14:creationId xmlns:p14="http://schemas.microsoft.com/office/powerpoint/2010/main" val="39604398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79883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599"/>
            <a:ext cx="11849100" cy="7632701"/>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08D106B3-F005-4146-A96A-D3D18092DAC3}"/>
              </a:ext>
            </a:extLst>
          </p:cNvPr>
          <p:cNvSpPr/>
          <p:nvPr/>
        </p:nvSpPr>
        <p:spPr>
          <a:xfrm>
            <a:off x="577850" y="787400"/>
            <a:ext cx="11125200" cy="7080110"/>
          </a:xfrm>
          <a:prstGeom prst="rect">
            <a:avLst/>
          </a:prstGeom>
          <a:solidFill>
            <a:schemeClr val="lt1">
              <a:alpha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98550" y="930414"/>
            <a:ext cx="10083800" cy="707886"/>
          </a:xfrm>
          <a:prstGeom prst="rect">
            <a:avLst/>
          </a:prstGeom>
          <a:noFill/>
        </p:spPr>
        <p:txBody>
          <a:bodyPr wrap="square" rtlCol="0">
            <a:spAutoFit/>
          </a:bodyPr>
          <a:lstStyle/>
          <a:p>
            <a:pPr algn="ctr"/>
            <a:r>
              <a:rPr lang="en-US" sz="4000" b="1" dirty="0">
                <a:solidFill>
                  <a:schemeClr val="bg1">
                    <a:lumMod val="95000"/>
                    <a:lumOff val="5000"/>
                  </a:schemeClr>
                </a:solidFill>
                <a:latin typeface="Adobe Caslon Pro Bold" panose="0205070206050A020403" pitchFamily="18" charset="0"/>
              </a:rPr>
              <a:t>REQUIREMENTS</a:t>
            </a:r>
          </a:p>
        </p:txBody>
      </p:sp>
      <p:sp>
        <p:nvSpPr>
          <p:cNvPr id="14" name="TextBox 13">
            <a:extLst>
              <a:ext uri="{FF2B5EF4-FFF2-40B4-BE49-F238E27FC236}">
                <a16:creationId xmlns:a16="http://schemas.microsoft.com/office/drawing/2014/main" xmlns="" id="{4C00E33D-8671-4101-ACAB-CC6D0BCC3FDE}"/>
              </a:ext>
            </a:extLst>
          </p:cNvPr>
          <p:cNvSpPr txBox="1"/>
          <p:nvPr/>
        </p:nvSpPr>
        <p:spPr>
          <a:xfrm>
            <a:off x="1054100" y="1835428"/>
            <a:ext cx="10223500" cy="5355312"/>
          </a:xfrm>
          <a:prstGeom prst="rect">
            <a:avLst/>
          </a:prstGeom>
          <a:noFill/>
        </p:spPr>
        <p:txBody>
          <a:bodyPr wrap="square" rtlCol="0">
            <a:spAutoFit/>
          </a:bodyPr>
          <a:lstStyle/>
          <a:p>
            <a:pPr lvl="0" algn="just"/>
            <a:r>
              <a:rPr lang="en-US" b="1" dirty="0">
                <a:solidFill>
                  <a:schemeClr val="bg1">
                    <a:lumMod val="95000"/>
                    <a:lumOff val="5000"/>
                  </a:schemeClr>
                </a:solidFill>
              </a:rPr>
              <a:t>The Web site is to be created based on the following requirements.</a:t>
            </a:r>
          </a:p>
          <a:p>
            <a:pPr lvl="0"/>
            <a:endParaRPr lang="en-US" b="1" dirty="0">
              <a:solidFill>
                <a:schemeClr val="bg1">
                  <a:lumMod val="95000"/>
                  <a:lumOff val="5000"/>
                </a:schemeClr>
              </a:solidFill>
            </a:endParaRPr>
          </a:p>
          <a:p>
            <a:pPr lvl="0"/>
            <a:r>
              <a:rPr lang="en-US" b="1" dirty="0">
                <a:solidFill>
                  <a:schemeClr val="tx2">
                    <a:lumMod val="10000"/>
                  </a:schemeClr>
                </a:solidFill>
              </a:rPr>
              <a:t>1) The Top of the Page should be presented with a suitable logo, and page</a:t>
            </a:r>
          </a:p>
          <a:p>
            <a:pPr lvl="0"/>
            <a:r>
              <a:rPr lang="en-US" b="1" dirty="0">
                <a:solidFill>
                  <a:schemeClr val="tx2">
                    <a:lumMod val="10000"/>
                  </a:schemeClr>
                </a:solidFill>
              </a:rPr>
              <a:t>should have decent </a:t>
            </a:r>
            <a:r>
              <a:rPr lang="en-US" b="1" dirty="0" err="1">
                <a:solidFill>
                  <a:schemeClr val="tx2">
                    <a:lumMod val="10000"/>
                  </a:schemeClr>
                </a:solidFill>
              </a:rPr>
              <a:t>colour</a:t>
            </a:r>
            <a:r>
              <a:rPr lang="en-US" b="1" dirty="0">
                <a:solidFill>
                  <a:schemeClr val="tx2">
                    <a:lumMod val="10000"/>
                  </a:schemeClr>
                </a:solidFill>
              </a:rPr>
              <a:t> combination.</a:t>
            </a:r>
          </a:p>
          <a:p>
            <a:pPr lvl="0"/>
            <a:r>
              <a:rPr lang="en-US" b="1" dirty="0">
                <a:solidFill>
                  <a:schemeClr val="tx2">
                    <a:lumMod val="10000"/>
                  </a:schemeClr>
                </a:solidFill>
              </a:rPr>
              <a:t>2) The site should display a menu which will contain the options as Products,</a:t>
            </a:r>
          </a:p>
          <a:p>
            <a:pPr lvl="0"/>
            <a:r>
              <a:rPr lang="en-US" b="1" dirty="0">
                <a:solidFill>
                  <a:schemeClr val="tx2">
                    <a:lumMod val="10000"/>
                  </a:schemeClr>
                </a:solidFill>
              </a:rPr>
              <a:t>Technology, Store Locator, Support etc.</a:t>
            </a:r>
          </a:p>
          <a:p>
            <a:pPr lvl="0"/>
            <a:r>
              <a:rPr lang="en-US" b="1" dirty="0">
                <a:solidFill>
                  <a:schemeClr val="tx2">
                    <a:lumMod val="10000"/>
                  </a:schemeClr>
                </a:solidFill>
              </a:rPr>
              <a:t>3) Various sections having information about different types of watches and</a:t>
            </a:r>
          </a:p>
          <a:p>
            <a:pPr lvl="0"/>
            <a:r>
              <a:rPr lang="en-US" b="1" dirty="0">
                <a:solidFill>
                  <a:schemeClr val="tx2">
                    <a:lumMod val="10000"/>
                  </a:schemeClr>
                </a:solidFill>
              </a:rPr>
              <a:t>clocks, Technology used in the watches etc. these sections should display</a:t>
            </a:r>
          </a:p>
          <a:p>
            <a:pPr lvl="0"/>
            <a:r>
              <a:rPr lang="en-US" b="1" dirty="0">
                <a:solidFill>
                  <a:schemeClr val="tx2">
                    <a:lumMod val="10000"/>
                  </a:schemeClr>
                </a:solidFill>
              </a:rPr>
              <a:t>products accordingly.</a:t>
            </a:r>
          </a:p>
          <a:p>
            <a:pPr lvl="0"/>
            <a:r>
              <a:rPr lang="en-US" b="1" dirty="0">
                <a:solidFill>
                  <a:schemeClr val="tx2">
                    <a:lumMod val="10000"/>
                  </a:schemeClr>
                </a:solidFill>
              </a:rPr>
              <a:t>4) The information should be categorized in sections according to different</a:t>
            </a:r>
          </a:p>
          <a:p>
            <a:pPr lvl="0"/>
            <a:r>
              <a:rPr lang="en-US" b="1" dirty="0">
                <a:solidFill>
                  <a:schemeClr val="tx2">
                    <a:lumMod val="10000"/>
                  </a:schemeClr>
                </a:solidFill>
              </a:rPr>
              <a:t>Product Line-up e.g. “Vintage”, “Luxury”, “Smart Watches” etc.</a:t>
            </a:r>
          </a:p>
          <a:p>
            <a:pPr lvl="0"/>
            <a:r>
              <a:rPr lang="en-US" b="1" dirty="0">
                <a:solidFill>
                  <a:schemeClr val="tx2">
                    <a:lumMod val="10000"/>
                  </a:schemeClr>
                </a:solidFill>
              </a:rPr>
              <a:t>5) When a user selects any product line-up, complete list of watches for that</a:t>
            </a:r>
          </a:p>
          <a:p>
            <a:pPr lvl="0"/>
            <a:r>
              <a:rPr lang="en-US" b="1" dirty="0">
                <a:solidFill>
                  <a:schemeClr val="tx2">
                    <a:lumMod val="10000"/>
                  </a:schemeClr>
                </a:solidFill>
              </a:rPr>
              <a:t>product line-up will be </a:t>
            </a:r>
            <a:r>
              <a:rPr lang="en-US" b="1" dirty="0" err="1">
                <a:solidFill>
                  <a:schemeClr val="tx2">
                    <a:lumMod val="10000"/>
                  </a:schemeClr>
                </a:solidFill>
              </a:rPr>
              <a:t>displayeds</a:t>
            </a:r>
            <a:r>
              <a:rPr lang="en-US" b="1" dirty="0">
                <a:solidFill>
                  <a:schemeClr val="tx2">
                    <a:lumMod val="10000"/>
                  </a:schemeClr>
                </a:solidFill>
              </a:rPr>
              <a:t>.</a:t>
            </a:r>
          </a:p>
          <a:p>
            <a:pPr lvl="0"/>
            <a:r>
              <a:rPr lang="en-US" b="1" dirty="0">
                <a:solidFill>
                  <a:schemeClr val="tx2">
                    <a:lumMod val="10000"/>
                  </a:schemeClr>
                </a:solidFill>
              </a:rPr>
              <a:t>6) Details of the watches should be displayed on the popup window.</a:t>
            </a:r>
          </a:p>
          <a:p>
            <a:pPr lvl="0"/>
            <a:r>
              <a:rPr lang="en-US" b="1" dirty="0">
                <a:solidFill>
                  <a:schemeClr val="tx2">
                    <a:lumMod val="10000"/>
                  </a:schemeClr>
                </a:solidFill>
              </a:rPr>
              <a:t>7) Price List for all watches should be available.</a:t>
            </a:r>
          </a:p>
          <a:p>
            <a:pPr lvl="0"/>
            <a:r>
              <a:rPr lang="en-US" b="1" dirty="0">
                <a:solidFill>
                  <a:schemeClr val="tx2">
                    <a:lumMod val="10000"/>
                  </a:schemeClr>
                </a:solidFill>
              </a:rPr>
              <a:t>8) Gallery can be added for viewing different images.</a:t>
            </a:r>
          </a:p>
          <a:p>
            <a:pPr lvl="0"/>
            <a:r>
              <a:rPr lang="en-US" b="1" dirty="0">
                <a:solidFill>
                  <a:schemeClr val="tx2">
                    <a:lumMod val="10000"/>
                  </a:schemeClr>
                </a:solidFill>
              </a:rPr>
              <a:t>9) Site map, Gallery, about us, Contact us link must be added.</a:t>
            </a:r>
          </a:p>
          <a:p>
            <a:pPr lvl="0"/>
            <a:r>
              <a:rPr lang="en-US" b="1" dirty="0">
                <a:solidFill>
                  <a:schemeClr val="tx2">
                    <a:lumMod val="10000"/>
                  </a:schemeClr>
                </a:solidFill>
              </a:rPr>
              <a:t>10) About Us and Contact Us: This menu option should display Email id, address,</a:t>
            </a:r>
          </a:p>
          <a:p>
            <a:pPr lvl="0"/>
            <a:r>
              <a:rPr lang="en-US" b="1" dirty="0">
                <a:solidFill>
                  <a:schemeClr val="tx2">
                    <a:lumMod val="10000"/>
                  </a:schemeClr>
                </a:solidFill>
              </a:rPr>
              <a:t>and contact number of the organization.</a:t>
            </a:r>
          </a:p>
        </p:txBody>
      </p:sp>
    </p:spTree>
    <p:extLst>
      <p:ext uri="{BB962C8B-B14F-4D97-AF65-F5344CB8AC3E}">
        <p14:creationId xmlns:p14="http://schemas.microsoft.com/office/powerpoint/2010/main" val="30296225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79883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599"/>
            <a:ext cx="11849100" cy="7632701"/>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08D106B3-F005-4146-A96A-D3D18092DAC3}"/>
              </a:ext>
            </a:extLst>
          </p:cNvPr>
          <p:cNvSpPr/>
          <p:nvPr/>
        </p:nvSpPr>
        <p:spPr>
          <a:xfrm>
            <a:off x="603250" y="803346"/>
            <a:ext cx="11125200" cy="7080110"/>
          </a:xfrm>
          <a:prstGeom prst="rect">
            <a:avLst/>
          </a:prstGeom>
          <a:solidFill>
            <a:schemeClr val="lt1">
              <a:alpha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98550" y="930414"/>
            <a:ext cx="10083800" cy="707886"/>
          </a:xfrm>
          <a:prstGeom prst="rect">
            <a:avLst/>
          </a:prstGeom>
          <a:noFill/>
        </p:spPr>
        <p:txBody>
          <a:bodyPr wrap="square" rtlCol="0">
            <a:spAutoFit/>
          </a:bodyPr>
          <a:lstStyle/>
          <a:p>
            <a:pPr algn="ctr"/>
            <a:r>
              <a:rPr lang="en-US" sz="4000" b="1" dirty="0">
                <a:solidFill>
                  <a:schemeClr val="bg1">
                    <a:lumMod val="95000"/>
                    <a:lumOff val="5000"/>
                  </a:schemeClr>
                </a:solidFill>
                <a:latin typeface="Adobe Caslon Pro Bold" panose="0205070206050A020403" pitchFamily="18" charset="0"/>
              </a:rPr>
              <a:t> DISCRIPTION OF PAGES</a:t>
            </a:r>
          </a:p>
        </p:txBody>
      </p:sp>
      <p:pic>
        <p:nvPicPr>
          <p:cNvPr id="4" name="Picture 3">
            <a:extLst>
              <a:ext uri="{FF2B5EF4-FFF2-40B4-BE49-F238E27FC236}">
                <a16:creationId xmlns:a16="http://schemas.microsoft.com/office/drawing/2014/main" xmlns="" id="{37321A07-1942-4201-9D30-40B67E4C0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8225" y="2263358"/>
            <a:ext cx="6137275" cy="470535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xmlns="" id="{F5937947-37E3-45A9-B4A7-6EF80DD61426}"/>
              </a:ext>
            </a:extLst>
          </p:cNvPr>
          <p:cNvSpPr txBox="1"/>
          <p:nvPr/>
        </p:nvSpPr>
        <p:spPr>
          <a:xfrm>
            <a:off x="1098550" y="2470149"/>
            <a:ext cx="2971800" cy="4247317"/>
          </a:xfrm>
          <a:prstGeom prst="rect">
            <a:avLst/>
          </a:prstGeom>
          <a:noFill/>
        </p:spPr>
        <p:txBody>
          <a:bodyPr wrap="square" rtlCol="0">
            <a:spAutoFit/>
          </a:bodyPr>
          <a:lstStyle/>
          <a:p>
            <a:r>
              <a:rPr lang="en-US" sz="3600" b="1" dirty="0">
                <a:solidFill>
                  <a:prstClr val="black">
                    <a:lumMod val="95000"/>
                    <a:lumOff val="5000"/>
                  </a:prstClr>
                </a:solidFill>
              </a:rPr>
              <a:t>Home Page</a:t>
            </a:r>
            <a:r>
              <a:rPr lang="en-US" sz="3600" dirty="0">
                <a:solidFill>
                  <a:prstClr val="black">
                    <a:lumMod val="95000"/>
                    <a:lumOff val="5000"/>
                  </a:prstClr>
                </a:solidFill>
              </a:rPr>
              <a:t>:</a:t>
            </a:r>
          </a:p>
          <a:p>
            <a:endParaRPr lang="en-US" b="1" dirty="0">
              <a:solidFill>
                <a:schemeClr val="bg1">
                  <a:lumMod val="95000"/>
                  <a:lumOff val="5000"/>
                </a:schemeClr>
              </a:solidFill>
            </a:endParaRPr>
          </a:p>
          <a:p>
            <a:r>
              <a:rPr lang="en-US" b="1" dirty="0">
                <a:solidFill>
                  <a:schemeClr val="bg1">
                    <a:lumMod val="95000"/>
                    <a:lumOff val="5000"/>
                  </a:schemeClr>
                </a:solidFill>
              </a:rPr>
              <a:t>Alberto Olvera Hernández was born on March 2, 1892, at the </a:t>
            </a:r>
            <a:r>
              <a:rPr lang="en-US" b="1" dirty="0" err="1">
                <a:solidFill>
                  <a:schemeClr val="bg1">
                    <a:lumMod val="95000"/>
                    <a:lumOff val="5000"/>
                  </a:schemeClr>
                </a:solidFill>
              </a:rPr>
              <a:t>Coyotepec</a:t>
            </a:r>
            <a:r>
              <a:rPr lang="en-US" b="1" dirty="0">
                <a:solidFill>
                  <a:schemeClr val="bg1">
                    <a:lumMod val="95000"/>
                    <a:lumOff val="5000"/>
                  </a:schemeClr>
                </a:solidFill>
              </a:rPr>
              <a:t> farm outside the town of </a:t>
            </a:r>
            <a:r>
              <a:rPr lang="en-US" b="1" dirty="0" err="1">
                <a:solidFill>
                  <a:schemeClr val="bg1">
                    <a:lumMod val="95000"/>
                    <a:lumOff val="5000"/>
                  </a:schemeClr>
                </a:solidFill>
              </a:rPr>
              <a:t>Zacatlán</a:t>
            </a:r>
            <a:r>
              <a:rPr lang="en-US" b="1" dirty="0">
                <a:solidFill>
                  <a:schemeClr val="bg1">
                    <a:lumMod val="95000"/>
                    <a:lumOff val="5000"/>
                  </a:schemeClr>
                </a:solidFill>
              </a:rPr>
              <a:t>, Puebla. He showed a mechanical aptitude early fixing and inventing machines, receiving a patent in 1920 a track changer for electric trains.  </a:t>
            </a:r>
          </a:p>
        </p:txBody>
      </p:sp>
    </p:spTree>
    <p:extLst>
      <p:ext uri="{BB962C8B-B14F-4D97-AF65-F5344CB8AC3E}">
        <p14:creationId xmlns:p14="http://schemas.microsoft.com/office/powerpoint/2010/main" val="173934444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79883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599"/>
            <a:ext cx="11849100" cy="7632701"/>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xmlns="" id="{08D106B3-F005-4146-A96A-D3D18092DAC3}"/>
              </a:ext>
            </a:extLst>
          </p:cNvPr>
          <p:cNvSpPr/>
          <p:nvPr/>
        </p:nvSpPr>
        <p:spPr>
          <a:xfrm>
            <a:off x="603250" y="803346"/>
            <a:ext cx="11125200" cy="7080110"/>
          </a:xfrm>
          <a:prstGeom prst="rect">
            <a:avLst/>
          </a:prstGeom>
          <a:solidFill>
            <a:schemeClr val="lt1">
              <a:alpha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98550" y="930414"/>
            <a:ext cx="10083800" cy="707886"/>
          </a:xfrm>
          <a:prstGeom prst="rect">
            <a:avLst/>
          </a:prstGeom>
          <a:noFill/>
        </p:spPr>
        <p:txBody>
          <a:bodyPr wrap="square" rtlCol="0">
            <a:spAutoFit/>
          </a:bodyPr>
          <a:lstStyle/>
          <a:p>
            <a:pPr algn="ctr"/>
            <a:r>
              <a:rPr lang="en-US" sz="4000" b="1" dirty="0">
                <a:solidFill>
                  <a:schemeClr val="bg1">
                    <a:lumMod val="95000"/>
                    <a:lumOff val="5000"/>
                  </a:schemeClr>
                </a:solidFill>
                <a:latin typeface="Adobe Caslon Pro Bold" panose="0205070206050A020403" pitchFamily="18" charset="0"/>
              </a:rPr>
              <a:t> DISCRIPTION OF PAGES</a:t>
            </a:r>
          </a:p>
        </p:txBody>
      </p:sp>
      <p:sp>
        <p:nvSpPr>
          <p:cNvPr id="14" name="TextBox 13">
            <a:extLst>
              <a:ext uri="{FF2B5EF4-FFF2-40B4-BE49-F238E27FC236}">
                <a16:creationId xmlns:a16="http://schemas.microsoft.com/office/drawing/2014/main" xmlns="" id="{4C00E33D-8671-4101-ACAB-CC6D0BCC3FDE}"/>
              </a:ext>
            </a:extLst>
          </p:cNvPr>
          <p:cNvSpPr txBox="1"/>
          <p:nvPr/>
        </p:nvSpPr>
        <p:spPr>
          <a:xfrm>
            <a:off x="984250" y="1861733"/>
            <a:ext cx="10223500" cy="584775"/>
          </a:xfrm>
          <a:prstGeom prst="rect">
            <a:avLst/>
          </a:prstGeom>
          <a:noFill/>
        </p:spPr>
        <p:txBody>
          <a:bodyPr wrap="square" rtlCol="0">
            <a:spAutoFit/>
          </a:bodyPr>
          <a:lstStyle/>
          <a:p>
            <a:pPr lvl="0"/>
            <a:r>
              <a:rPr lang="en-US" dirty="0">
                <a:solidFill>
                  <a:schemeClr val="bg1">
                    <a:lumMod val="95000"/>
                    <a:lumOff val="5000"/>
                  </a:schemeClr>
                </a:solidFill>
              </a:rPr>
              <a:t> </a:t>
            </a:r>
            <a:r>
              <a:rPr lang="en-US" sz="3200" b="1" dirty="0">
                <a:solidFill>
                  <a:schemeClr val="bg1">
                    <a:lumMod val="95000"/>
                    <a:lumOff val="5000"/>
                  </a:schemeClr>
                </a:solidFill>
              </a:rPr>
              <a:t>About Page:</a:t>
            </a:r>
            <a:endParaRPr lang="en-US" b="1" dirty="0">
              <a:solidFill>
                <a:schemeClr val="tx2">
                  <a:lumMod val="10000"/>
                </a:schemeClr>
              </a:solidFill>
            </a:endParaRPr>
          </a:p>
        </p:txBody>
      </p:sp>
      <p:pic>
        <p:nvPicPr>
          <p:cNvPr id="6" name="Picture 5">
            <a:extLst>
              <a:ext uri="{FF2B5EF4-FFF2-40B4-BE49-F238E27FC236}">
                <a16:creationId xmlns:a16="http://schemas.microsoft.com/office/drawing/2014/main" xmlns="" id="{CA9ABD3E-3E4B-464F-AD71-C23E3D126C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950" y="2446508"/>
            <a:ext cx="5127625" cy="45647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TextBox 6">
            <a:extLst>
              <a:ext uri="{FF2B5EF4-FFF2-40B4-BE49-F238E27FC236}">
                <a16:creationId xmlns:a16="http://schemas.microsoft.com/office/drawing/2014/main" xmlns="" id="{E7059EC7-07A1-4891-85BC-AADF3404DE33}"/>
              </a:ext>
            </a:extLst>
          </p:cNvPr>
          <p:cNvSpPr txBox="1"/>
          <p:nvPr/>
        </p:nvSpPr>
        <p:spPr>
          <a:xfrm>
            <a:off x="984250" y="2443017"/>
            <a:ext cx="4373361" cy="4524315"/>
          </a:xfrm>
          <a:prstGeom prst="rect">
            <a:avLst/>
          </a:prstGeom>
          <a:noFill/>
        </p:spPr>
        <p:txBody>
          <a:bodyPr wrap="square" rtlCol="0">
            <a:spAutoFit/>
          </a:bodyPr>
          <a:lstStyle/>
          <a:p>
            <a:r>
              <a:rPr lang="en-US" b="1" dirty="0">
                <a:solidFill>
                  <a:srgbClr val="0F0202"/>
                </a:solidFill>
                <a:latin typeface="Unna"/>
              </a:rPr>
              <a:t>Welcome to Alberto Clock, your go-to destination for all things timekeeping. We are a passionate team of clock enthusiasts who are dedicated to providing our customers with the best quality clocks at affordable prices.</a:t>
            </a:r>
            <a:r>
              <a:rPr lang="en-US" b="1" dirty="0"/>
              <a:t/>
            </a:r>
            <a:br>
              <a:rPr lang="en-US" b="1" dirty="0"/>
            </a:br>
            <a:r>
              <a:rPr lang="en-US" b="1" dirty="0"/>
              <a:t/>
            </a:r>
            <a:br>
              <a:rPr lang="en-US" b="1" dirty="0"/>
            </a:br>
            <a:r>
              <a:rPr lang="en-US" b="1" dirty="0">
                <a:solidFill>
                  <a:srgbClr val="0F0202"/>
                </a:solidFill>
                <a:latin typeface="Unna"/>
              </a:rPr>
              <a:t>At Alberto Clock, we understand the importance of time in our daily lives, and we believe that a clock should not just be a functional item but also a beautiful piece of art that adds value to your home or office décor. That's why we offer a wide range of clocks, from classic to modern, that cater to every taste and preference.</a:t>
            </a:r>
            <a:endParaRPr lang="en-US" b="1" dirty="0"/>
          </a:p>
        </p:txBody>
      </p:sp>
    </p:spTree>
    <p:extLst>
      <p:ext uri="{BB962C8B-B14F-4D97-AF65-F5344CB8AC3E}">
        <p14:creationId xmlns:p14="http://schemas.microsoft.com/office/powerpoint/2010/main" val="194360416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600"/>
            <a:ext cx="11849100" cy="6210300"/>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8D106B3-F005-4146-A96A-D3D18092DAC3}"/>
              </a:ext>
            </a:extLst>
          </p:cNvPr>
          <p:cNvSpPr/>
          <p:nvPr/>
        </p:nvSpPr>
        <p:spPr>
          <a:xfrm>
            <a:off x="423304" y="781050"/>
            <a:ext cx="11125200" cy="5295900"/>
          </a:xfrm>
          <a:prstGeom prst="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54100" y="995571"/>
            <a:ext cx="10083800" cy="707886"/>
          </a:xfrm>
          <a:prstGeom prst="rect">
            <a:avLst/>
          </a:prstGeom>
          <a:noFill/>
        </p:spPr>
        <p:txBody>
          <a:bodyPr wrap="square" rtlCol="0">
            <a:spAutoFit/>
          </a:bodyPr>
          <a:lstStyle/>
          <a:p>
            <a:pPr algn="ctr"/>
            <a:r>
              <a:rPr lang="en-US" sz="4000" b="1" dirty="0">
                <a:solidFill>
                  <a:schemeClr val="bg1">
                    <a:lumMod val="95000"/>
                    <a:lumOff val="5000"/>
                  </a:schemeClr>
                </a:solidFill>
                <a:latin typeface="Adobe Caslon Pro Bold" panose="0205070206050A020403" pitchFamily="18" charset="0"/>
              </a:rPr>
              <a:t>DISCRIPTION OF PAGES</a:t>
            </a:r>
          </a:p>
        </p:txBody>
      </p:sp>
      <p:sp>
        <p:nvSpPr>
          <p:cNvPr id="14" name="TextBox 13">
            <a:extLst>
              <a:ext uri="{FF2B5EF4-FFF2-40B4-BE49-F238E27FC236}">
                <a16:creationId xmlns:a16="http://schemas.microsoft.com/office/drawing/2014/main" xmlns="" id="{4C00E33D-8671-4101-ACAB-CC6D0BCC3FDE}"/>
              </a:ext>
            </a:extLst>
          </p:cNvPr>
          <p:cNvSpPr txBox="1"/>
          <p:nvPr/>
        </p:nvSpPr>
        <p:spPr>
          <a:xfrm>
            <a:off x="1181100" y="2208258"/>
            <a:ext cx="10223500" cy="369332"/>
          </a:xfrm>
          <a:prstGeom prst="rect">
            <a:avLst/>
          </a:prstGeom>
          <a:noFill/>
        </p:spPr>
        <p:txBody>
          <a:bodyPr wrap="square" rtlCol="0">
            <a:spAutoFit/>
          </a:bodyPr>
          <a:lstStyle/>
          <a:p>
            <a:pPr lvl="0" algn="ctr"/>
            <a:r>
              <a:rPr lang="en-US" dirty="0">
                <a:solidFill>
                  <a:schemeClr val="bg1">
                    <a:lumMod val="95000"/>
                    <a:lumOff val="5000"/>
                  </a:schemeClr>
                </a:solidFill>
              </a:rPr>
              <a:t> </a:t>
            </a:r>
          </a:p>
        </p:txBody>
      </p:sp>
      <p:sp>
        <p:nvSpPr>
          <p:cNvPr id="8" name="TextBox 7">
            <a:extLst>
              <a:ext uri="{FF2B5EF4-FFF2-40B4-BE49-F238E27FC236}">
                <a16:creationId xmlns:a16="http://schemas.microsoft.com/office/drawing/2014/main" xmlns="" id="{3C22C977-C8FE-415C-AE6C-B5CB555A856C}"/>
              </a:ext>
            </a:extLst>
          </p:cNvPr>
          <p:cNvSpPr txBox="1"/>
          <p:nvPr/>
        </p:nvSpPr>
        <p:spPr>
          <a:xfrm>
            <a:off x="1028700" y="2208258"/>
            <a:ext cx="10223500" cy="584775"/>
          </a:xfrm>
          <a:prstGeom prst="rect">
            <a:avLst/>
          </a:prstGeom>
          <a:noFill/>
        </p:spPr>
        <p:txBody>
          <a:bodyPr wrap="square" rtlCol="0">
            <a:spAutoFit/>
          </a:bodyPr>
          <a:lstStyle/>
          <a:p>
            <a:pPr lvl="0"/>
            <a:r>
              <a:rPr lang="en-US" dirty="0">
                <a:solidFill>
                  <a:schemeClr val="bg1">
                    <a:lumMod val="95000"/>
                    <a:lumOff val="5000"/>
                  </a:schemeClr>
                </a:solidFill>
              </a:rPr>
              <a:t> </a:t>
            </a:r>
            <a:r>
              <a:rPr lang="en-US" sz="3200" b="1" dirty="0">
                <a:solidFill>
                  <a:schemeClr val="bg1">
                    <a:lumMod val="95000"/>
                    <a:lumOff val="5000"/>
                  </a:schemeClr>
                </a:solidFill>
              </a:rPr>
              <a:t>Gallery Page:</a:t>
            </a:r>
            <a:endParaRPr lang="en-US" b="1" dirty="0">
              <a:solidFill>
                <a:schemeClr val="tx2">
                  <a:lumMod val="10000"/>
                </a:schemeClr>
              </a:solidFill>
            </a:endParaRPr>
          </a:p>
        </p:txBody>
      </p:sp>
      <p:pic>
        <p:nvPicPr>
          <p:cNvPr id="4" name="Picture 3">
            <a:extLst>
              <a:ext uri="{FF2B5EF4-FFF2-40B4-BE49-F238E27FC236}">
                <a16:creationId xmlns:a16="http://schemas.microsoft.com/office/drawing/2014/main" xmlns="" id="{254DC6DB-610E-4913-AE57-532A5EB34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6450" y="2319440"/>
            <a:ext cx="3981450" cy="339244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xmlns="" id="{F59F5B7C-1119-45E2-B7C2-118CB36ED438}"/>
              </a:ext>
            </a:extLst>
          </p:cNvPr>
          <p:cNvSpPr txBox="1"/>
          <p:nvPr/>
        </p:nvSpPr>
        <p:spPr>
          <a:xfrm>
            <a:off x="1054100" y="3196794"/>
            <a:ext cx="5880100" cy="1754326"/>
          </a:xfrm>
          <a:prstGeom prst="rect">
            <a:avLst/>
          </a:prstGeom>
          <a:noFill/>
        </p:spPr>
        <p:txBody>
          <a:bodyPr wrap="square" rtlCol="0">
            <a:spAutoFit/>
          </a:bodyPr>
          <a:lstStyle/>
          <a:p>
            <a:r>
              <a:rPr lang="en-US" b="1" dirty="0">
                <a:solidFill>
                  <a:srgbClr val="0F0202"/>
                </a:solidFill>
                <a:latin typeface="Unna"/>
              </a:rPr>
              <a:t>We also provide a curated selection of watches for sale, sourced from trusted and reputable brands. Our aim is to offer a range of high-quality and affordable timepieces that are both stylish and functional.</a:t>
            </a:r>
            <a:r>
              <a:rPr lang="en-US" b="1" dirty="0"/>
              <a:t/>
            </a:r>
            <a:br>
              <a:rPr lang="en-US" b="1" dirty="0"/>
            </a:br>
            <a:endParaRPr lang="en-US" b="1" dirty="0"/>
          </a:p>
        </p:txBody>
      </p:sp>
    </p:spTree>
    <p:extLst>
      <p:ext uri="{BB962C8B-B14F-4D97-AF65-F5344CB8AC3E}">
        <p14:creationId xmlns:p14="http://schemas.microsoft.com/office/powerpoint/2010/main" val="149935417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600"/>
            <a:ext cx="11849100" cy="6210300"/>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8D106B3-F005-4146-A96A-D3D18092DAC3}"/>
              </a:ext>
            </a:extLst>
          </p:cNvPr>
          <p:cNvSpPr/>
          <p:nvPr/>
        </p:nvSpPr>
        <p:spPr>
          <a:xfrm>
            <a:off x="577850" y="812800"/>
            <a:ext cx="11125200" cy="5295900"/>
          </a:xfrm>
          <a:prstGeom prst="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54100" y="995571"/>
            <a:ext cx="10083800" cy="707886"/>
          </a:xfrm>
          <a:prstGeom prst="rect">
            <a:avLst/>
          </a:prstGeom>
          <a:noFill/>
        </p:spPr>
        <p:txBody>
          <a:bodyPr wrap="square" rtlCol="0">
            <a:spAutoFit/>
          </a:bodyPr>
          <a:lstStyle/>
          <a:p>
            <a:pPr algn="ctr"/>
            <a:r>
              <a:rPr lang="en-US" sz="4000" b="1" dirty="0">
                <a:solidFill>
                  <a:schemeClr val="bg1">
                    <a:lumMod val="95000"/>
                    <a:lumOff val="5000"/>
                  </a:schemeClr>
                </a:solidFill>
                <a:latin typeface="Adobe Caslon Pro Bold" panose="0205070206050A020403" pitchFamily="18" charset="0"/>
              </a:rPr>
              <a:t>DISCRIPTION OF PAGES</a:t>
            </a:r>
          </a:p>
        </p:txBody>
      </p:sp>
      <p:sp>
        <p:nvSpPr>
          <p:cNvPr id="14" name="TextBox 13">
            <a:extLst>
              <a:ext uri="{FF2B5EF4-FFF2-40B4-BE49-F238E27FC236}">
                <a16:creationId xmlns:a16="http://schemas.microsoft.com/office/drawing/2014/main" xmlns="" id="{4C00E33D-8671-4101-ACAB-CC6D0BCC3FDE}"/>
              </a:ext>
            </a:extLst>
          </p:cNvPr>
          <p:cNvSpPr txBox="1"/>
          <p:nvPr/>
        </p:nvSpPr>
        <p:spPr>
          <a:xfrm>
            <a:off x="1181100" y="2208258"/>
            <a:ext cx="10223500" cy="369332"/>
          </a:xfrm>
          <a:prstGeom prst="rect">
            <a:avLst/>
          </a:prstGeom>
          <a:noFill/>
        </p:spPr>
        <p:txBody>
          <a:bodyPr wrap="square" rtlCol="0">
            <a:spAutoFit/>
          </a:bodyPr>
          <a:lstStyle/>
          <a:p>
            <a:pPr lvl="0" algn="ctr"/>
            <a:r>
              <a:rPr lang="en-US" dirty="0">
                <a:solidFill>
                  <a:schemeClr val="bg1">
                    <a:lumMod val="95000"/>
                    <a:lumOff val="5000"/>
                  </a:schemeClr>
                </a:solidFill>
              </a:rPr>
              <a:t> </a:t>
            </a:r>
          </a:p>
        </p:txBody>
      </p:sp>
      <p:sp>
        <p:nvSpPr>
          <p:cNvPr id="8" name="TextBox 7">
            <a:extLst>
              <a:ext uri="{FF2B5EF4-FFF2-40B4-BE49-F238E27FC236}">
                <a16:creationId xmlns:a16="http://schemas.microsoft.com/office/drawing/2014/main" xmlns="" id="{3C22C977-C8FE-415C-AE6C-B5CB555A856C}"/>
              </a:ext>
            </a:extLst>
          </p:cNvPr>
          <p:cNvSpPr txBox="1"/>
          <p:nvPr/>
        </p:nvSpPr>
        <p:spPr>
          <a:xfrm>
            <a:off x="1054100" y="1623770"/>
            <a:ext cx="10223500" cy="584775"/>
          </a:xfrm>
          <a:prstGeom prst="rect">
            <a:avLst/>
          </a:prstGeom>
          <a:noFill/>
        </p:spPr>
        <p:txBody>
          <a:bodyPr wrap="square" rtlCol="0">
            <a:spAutoFit/>
          </a:bodyPr>
          <a:lstStyle/>
          <a:p>
            <a:pPr lvl="0"/>
            <a:r>
              <a:rPr lang="en-US" dirty="0">
                <a:solidFill>
                  <a:schemeClr val="bg1">
                    <a:lumMod val="95000"/>
                    <a:lumOff val="5000"/>
                  </a:schemeClr>
                </a:solidFill>
              </a:rPr>
              <a:t> </a:t>
            </a:r>
            <a:r>
              <a:rPr lang="en-US" sz="3200" b="1" dirty="0">
                <a:solidFill>
                  <a:schemeClr val="bg1">
                    <a:lumMod val="95000"/>
                    <a:lumOff val="5000"/>
                  </a:schemeClr>
                </a:solidFill>
              </a:rPr>
              <a:t>Menu Page:</a:t>
            </a:r>
            <a:endParaRPr lang="en-US" b="1" dirty="0">
              <a:solidFill>
                <a:schemeClr val="tx2">
                  <a:lumMod val="10000"/>
                </a:schemeClr>
              </a:solidFill>
            </a:endParaRPr>
          </a:p>
        </p:txBody>
      </p:sp>
      <p:sp>
        <p:nvSpPr>
          <p:cNvPr id="6" name="TextBox 5">
            <a:extLst>
              <a:ext uri="{FF2B5EF4-FFF2-40B4-BE49-F238E27FC236}">
                <a16:creationId xmlns:a16="http://schemas.microsoft.com/office/drawing/2014/main" xmlns="" id="{F59F5B7C-1119-45E2-B7C2-118CB36ED438}"/>
              </a:ext>
            </a:extLst>
          </p:cNvPr>
          <p:cNvSpPr txBox="1"/>
          <p:nvPr/>
        </p:nvSpPr>
        <p:spPr>
          <a:xfrm>
            <a:off x="914400" y="2187992"/>
            <a:ext cx="5626100" cy="4247317"/>
          </a:xfrm>
          <a:prstGeom prst="rect">
            <a:avLst/>
          </a:prstGeom>
          <a:noFill/>
        </p:spPr>
        <p:txBody>
          <a:bodyPr wrap="square" rtlCol="0">
            <a:spAutoFit/>
          </a:bodyPr>
          <a:lstStyle/>
          <a:p>
            <a:r>
              <a:rPr lang="en-US" b="1" dirty="0">
                <a:solidFill>
                  <a:schemeClr val="bg1"/>
                </a:solidFill>
              </a:rPr>
              <a:t>The word 'clock' derives from the Latin word for bell, and the ringing of bells in central clock towers provided one of the first examples of time-based synchronicity for villagers. The clock has long been a social technology, a way of authorizing a singular source of information to propel collective activity. A clock is a machine in which a device that performs regular movements in equal intervals of time is linked to a counting mechanism that records the number of movements. All clocks, of whatever form, are made on this </a:t>
            </a:r>
            <a:r>
              <a:rPr lang="en-US" b="1" dirty="0" err="1">
                <a:solidFill>
                  <a:schemeClr val="bg1"/>
                </a:solidFill>
              </a:rPr>
              <a:t>principle.A</a:t>
            </a:r>
            <a:r>
              <a:rPr lang="en-US" b="1" dirty="0">
                <a:solidFill>
                  <a:schemeClr val="bg1"/>
                </a:solidFill>
              </a:rPr>
              <a:t> clock is a device used to measure, verify, keep, and indicate time.</a:t>
            </a:r>
          </a:p>
          <a:p>
            <a:r>
              <a:rPr lang="en-US" dirty="0"/>
              <a:t/>
            </a:r>
            <a:br>
              <a:rPr lang="en-US" dirty="0"/>
            </a:br>
            <a:endParaRPr lang="en-US" dirty="0"/>
          </a:p>
        </p:txBody>
      </p:sp>
      <p:pic>
        <p:nvPicPr>
          <p:cNvPr id="7" name="Picture 6">
            <a:extLst>
              <a:ext uri="{FF2B5EF4-FFF2-40B4-BE49-F238E27FC236}">
                <a16:creationId xmlns:a16="http://schemas.microsoft.com/office/drawing/2014/main" xmlns="" id="{EEE94017-1445-4AD8-8761-AB0A923342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6725" y="1886228"/>
            <a:ext cx="4610100" cy="390044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464408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D938F6-C562-41A0-BBDB-C0B36BBBF224}"/>
              </a:ext>
            </a:extLst>
          </p:cNvPr>
          <p:cNvSpPr>
            <a:spLocks noGrp="1"/>
          </p:cNvSpPr>
          <p:nvPr>
            <p:ph type="title" idx="4294967295"/>
          </p:nvPr>
        </p:nvSpPr>
        <p:spPr>
          <a:xfrm>
            <a:off x="0" y="609600"/>
            <a:ext cx="9906000" cy="1905000"/>
          </a:xfrm>
        </p:spPr>
        <p:txBody>
          <a:bodyPr/>
          <a:lstStyle/>
          <a:p>
            <a:r>
              <a:rPr lang="en-US" dirty="0"/>
              <a:t> </a:t>
            </a:r>
          </a:p>
        </p:txBody>
      </p:sp>
      <p:pic>
        <p:nvPicPr>
          <p:cNvPr id="5" name="Picture 4">
            <a:extLst>
              <a:ext uri="{FF2B5EF4-FFF2-40B4-BE49-F238E27FC236}">
                <a16:creationId xmlns:a16="http://schemas.microsoft.com/office/drawing/2014/main" xmlns="" id="{7A94EEA2-FE2E-4775-89A7-72AFD1328A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a:ln w="228600" cap="sq" cmpd="thickThin">
            <a:solidFill>
              <a:srgbClr val="000000"/>
            </a:solidFill>
            <a:prstDash val="solid"/>
            <a:miter lim="800000"/>
          </a:ln>
          <a:effectLst>
            <a:innerShdw blurRad="76200">
              <a:srgbClr val="000000"/>
            </a:innerShdw>
            <a:reflection endPos="0" dist="50800" dir="5400000" sy="-100000" algn="bl" rotWithShape="0"/>
          </a:effectLst>
        </p:spPr>
      </p:pic>
      <p:sp>
        <p:nvSpPr>
          <p:cNvPr id="10" name="Rectangle 9">
            <a:extLst>
              <a:ext uri="{FF2B5EF4-FFF2-40B4-BE49-F238E27FC236}">
                <a16:creationId xmlns:a16="http://schemas.microsoft.com/office/drawing/2014/main" xmlns="" id="{16106425-FE36-4C16-AAD7-594AA726A74A}"/>
              </a:ext>
            </a:extLst>
          </p:cNvPr>
          <p:cNvSpPr/>
          <p:nvPr/>
        </p:nvSpPr>
        <p:spPr>
          <a:xfrm>
            <a:off x="215900" y="355600"/>
            <a:ext cx="11849100" cy="6210300"/>
          </a:xfrm>
          <a:prstGeom prst="rect">
            <a:avLst/>
          </a:prstGeom>
          <a:solidFill>
            <a:schemeClr val="lt1">
              <a:alpha val="3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xmlns="" id="{08D106B3-F005-4146-A96A-D3D18092DAC3}"/>
              </a:ext>
            </a:extLst>
          </p:cNvPr>
          <p:cNvSpPr/>
          <p:nvPr/>
        </p:nvSpPr>
        <p:spPr>
          <a:xfrm>
            <a:off x="577850" y="812800"/>
            <a:ext cx="11125200" cy="5295900"/>
          </a:xfrm>
          <a:prstGeom prst="rect">
            <a:avLst/>
          </a:prstGeom>
          <a:solidFill>
            <a:schemeClr val="lt1">
              <a:alpha val="7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xmlns="" id="{A1D3E1A2-D7A8-4768-8A61-A7A23C100003}"/>
              </a:ext>
            </a:extLst>
          </p:cNvPr>
          <p:cNvSpPr txBox="1"/>
          <p:nvPr/>
        </p:nvSpPr>
        <p:spPr>
          <a:xfrm>
            <a:off x="1054100" y="995571"/>
            <a:ext cx="10083800" cy="707886"/>
          </a:xfrm>
          <a:prstGeom prst="rect">
            <a:avLst/>
          </a:prstGeom>
          <a:noFill/>
        </p:spPr>
        <p:txBody>
          <a:bodyPr wrap="square" rtlCol="0">
            <a:spAutoFit/>
          </a:bodyPr>
          <a:lstStyle/>
          <a:p>
            <a:pPr algn="ctr"/>
            <a:r>
              <a:rPr lang="en-US" sz="4000" b="1" dirty="0">
                <a:solidFill>
                  <a:schemeClr val="bg1">
                    <a:lumMod val="95000"/>
                    <a:lumOff val="5000"/>
                  </a:schemeClr>
                </a:solidFill>
                <a:latin typeface="Adobe Caslon Pro Bold" panose="0205070206050A020403" pitchFamily="18" charset="0"/>
              </a:rPr>
              <a:t>DISCRIPTION OF PAGES</a:t>
            </a:r>
          </a:p>
        </p:txBody>
      </p:sp>
      <p:sp>
        <p:nvSpPr>
          <p:cNvPr id="14" name="TextBox 13">
            <a:extLst>
              <a:ext uri="{FF2B5EF4-FFF2-40B4-BE49-F238E27FC236}">
                <a16:creationId xmlns:a16="http://schemas.microsoft.com/office/drawing/2014/main" xmlns="" id="{4C00E33D-8671-4101-ACAB-CC6D0BCC3FDE}"/>
              </a:ext>
            </a:extLst>
          </p:cNvPr>
          <p:cNvSpPr txBox="1"/>
          <p:nvPr/>
        </p:nvSpPr>
        <p:spPr>
          <a:xfrm>
            <a:off x="1181100" y="2208258"/>
            <a:ext cx="10223500" cy="369332"/>
          </a:xfrm>
          <a:prstGeom prst="rect">
            <a:avLst/>
          </a:prstGeom>
          <a:noFill/>
        </p:spPr>
        <p:txBody>
          <a:bodyPr wrap="square" rtlCol="0">
            <a:spAutoFit/>
          </a:bodyPr>
          <a:lstStyle/>
          <a:p>
            <a:pPr lvl="0" algn="ctr"/>
            <a:r>
              <a:rPr lang="en-US" dirty="0">
                <a:solidFill>
                  <a:schemeClr val="bg1">
                    <a:lumMod val="95000"/>
                    <a:lumOff val="5000"/>
                  </a:schemeClr>
                </a:solidFill>
              </a:rPr>
              <a:t> </a:t>
            </a:r>
          </a:p>
        </p:txBody>
      </p:sp>
      <p:sp>
        <p:nvSpPr>
          <p:cNvPr id="8" name="TextBox 7">
            <a:extLst>
              <a:ext uri="{FF2B5EF4-FFF2-40B4-BE49-F238E27FC236}">
                <a16:creationId xmlns:a16="http://schemas.microsoft.com/office/drawing/2014/main" xmlns="" id="{3C22C977-C8FE-415C-AE6C-B5CB555A856C}"/>
              </a:ext>
            </a:extLst>
          </p:cNvPr>
          <p:cNvSpPr txBox="1"/>
          <p:nvPr/>
        </p:nvSpPr>
        <p:spPr>
          <a:xfrm>
            <a:off x="1054100" y="1623770"/>
            <a:ext cx="10223500" cy="584775"/>
          </a:xfrm>
          <a:prstGeom prst="rect">
            <a:avLst/>
          </a:prstGeom>
          <a:noFill/>
        </p:spPr>
        <p:txBody>
          <a:bodyPr wrap="square" rtlCol="0">
            <a:spAutoFit/>
          </a:bodyPr>
          <a:lstStyle/>
          <a:p>
            <a:pPr lvl="0"/>
            <a:r>
              <a:rPr lang="en-US" dirty="0">
                <a:solidFill>
                  <a:schemeClr val="bg1">
                    <a:lumMod val="95000"/>
                    <a:lumOff val="5000"/>
                  </a:schemeClr>
                </a:solidFill>
              </a:rPr>
              <a:t> </a:t>
            </a:r>
            <a:r>
              <a:rPr lang="en-US" sz="3200" b="1" dirty="0" smtClean="0">
                <a:solidFill>
                  <a:schemeClr val="bg1">
                    <a:lumMod val="95000"/>
                    <a:lumOff val="5000"/>
                  </a:schemeClr>
                </a:solidFill>
              </a:rPr>
              <a:t>CLOCK CATALOG PAGE:</a:t>
            </a:r>
            <a:endParaRPr lang="en-US" sz="3200" b="1" dirty="0">
              <a:solidFill>
                <a:schemeClr val="tx2">
                  <a:lumMod val="10000"/>
                </a:schemeClr>
              </a:solidFill>
            </a:endParaRPr>
          </a:p>
        </p:txBody>
      </p:sp>
      <p:sp>
        <p:nvSpPr>
          <p:cNvPr id="6" name="TextBox 5">
            <a:extLst>
              <a:ext uri="{FF2B5EF4-FFF2-40B4-BE49-F238E27FC236}">
                <a16:creationId xmlns:a16="http://schemas.microsoft.com/office/drawing/2014/main" xmlns="" id="{F59F5B7C-1119-45E2-B7C2-118CB36ED438}"/>
              </a:ext>
            </a:extLst>
          </p:cNvPr>
          <p:cNvSpPr txBox="1"/>
          <p:nvPr/>
        </p:nvSpPr>
        <p:spPr>
          <a:xfrm>
            <a:off x="914400" y="2985928"/>
            <a:ext cx="5880100" cy="2308324"/>
          </a:xfrm>
          <a:prstGeom prst="rect">
            <a:avLst/>
          </a:prstGeom>
          <a:noFill/>
        </p:spPr>
        <p:txBody>
          <a:bodyPr wrap="square" rtlCol="0">
            <a:spAutoFit/>
          </a:bodyPr>
          <a:lstStyle/>
          <a:p>
            <a:r>
              <a:rPr lang="en-US" b="1" dirty="0" smtClean="0">
                <a:solidFill>
                  <a:schemeClr val="bg1"/>
                </a:solidFill>
              </a:rPr>
              <a:t>Clock Catalog have different types of clocks including:</a:t>
            </a:r>
          </a:p>
          <a:p>
            <a:endParaRPr lang="en-US" b="1" dirty="0" smtClean="0">
              <a:solidFill>
                <a:schemeClr val="bg1"/>
              </a:solidFill>
            </a:endParaRPr>
          </a:p>
          <a:p>
            <a:pPr marL="400050" indent="-400050">
              <a:buFont typeface="+mj-lt"/>
              <a:buAutoNum type="romanLcPeriod"/>
            </a:pPr>
            <a:r>
              <a:rPr lang="en-US" b="1" dirty="0" smtClean="0">
                <a:solidFill>
                  <a:schemeClr val="bg1"/>
                </a:solidFill>
              </a:rPr>
              <a:t>Wall Clock.</a:t>
            </a:r>
          </a:p>
          <a:p>
            <a:pPr marL="400050" indent="-400050">
              <a:buFont typeface="+mj-lt"/>
              <a:buAutoNum type="romanLcPeriod"/>
            </a:pPr>
            <a:r>
              <a:rPr lang="en-US" b="1" dirty="0" smtClean="0">
                <a:solidFill>
                  <a:schemeClr val="bg1"/>
                </a:solidFill>
              </a:rPr>
              <a:t>Analog Clock.</a:t>
            </a:r>
          </a:p>
          <a:p>
            <a:pPr marL="400050" indent="-400050">
              <a:buFont typeface="+mj-lt"/>
              <a:buAutoNum type="romanLcPeriod"/>
            </a:pPr>
            <a:r>
              <a:rPr lang="en-US" b="1" dirty="0">
                <a:solidFill>
                  <a:schemeClr val="bg1"/>
                </a:solidFill>
              </a:rPr>
              <a:t>Digital </a:t>
            </a:r>
            <a:r>
              <a:rPr lang="en-US" b="1" dirty="0" smtClean="0">
                <a:solidFill>
                  <a:schemeClr val="bg1"/>
                </a:solidFill>
              </a:rPr>
              <a:t>Clock. </a:t>
            </a:r>
            <a:endParaRPr lang="en-US" b="1" dirty="0">
              <a:solidFill>
                <a:schemeClr val="bg1"/>
              </a:solidFill>
            </a:endParaRPr>
          </a:p>
          <a:p>
            <a:r>
              <a:rPr lang="en-US" b="1" dirty="0"/>
              <a:t/>
            </a:r>
            <a:br>
              <a:rPr lang="en-US" b="1" dirty="0"/>
            </a:br>
            <a:endParaRPr lang="en-US" b="1"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9301" y="1675575"/>
            <a:ext cx="2328941" cy="210375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89301" y="3973048"/>
            <a:ext cx="2328942" cy="2039023"/>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30808" y="2793033"/>
            <a:ext cx="2549122" cy="2131342"/>
          </a:xfrm>
          <a:prstGeom prst="rect">
            <a:avLst/>
          </a:prstGeom>
        </p:spPr>
      </p:pic>
    </p:spTree>
    <p:extLst>
      <p:ext uri="{BB962C8B-B14F-4D97-AF65-F5344CB8AC3E}">
        <p14:creationId xmlns:p14="http://schemas.microsoft.com/office/powerpoint/2010/main" val="31533531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F4B54B"/>
      </a:accent1>
      <a:accent2>
        <a:srgbClr val="A2C84E"/>
      </a:accent2>
      <a:accent3>
        <a:srgbClr val="4BC298"/>
      </a:accent3>
      <a:accent4>
        <a:srgbClr val="4CB5D3"/>
      </a:accent4>
      <a:accent5>
        <a:srgbClr val="9167E3"/>
      </a:accent5>
      <a:accent6>
        <a:srgbClr val="E05073"/>
      </a:accent6>
      <a:hlink>
        <a:srgbClr val="E19520"/>
      </a:hlink>
      <a:folHlink>
        <a:srgbClr val="E8B15D"/>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DD1DAD52-B525-46B5-8E87-60EE23581B9C}"/>
    </a:ext>
  </a:extLst>
</a:theme>
</file>

<file path=docProps/app.xml><?xml version="1.0" encoding="utf-8"?>
<Properties xmlns="http://schemas.openxmlformats.org/officeDocument/2006/extended-properties" xmlns:vt="http://schemas.openxmlformats.org/officeDocument/2006/docPropsVTypes">
  <Template>TM02900688[[fn=Facet]]</Template>
  <TotalTime>397</TotalTime>
  <Words>927</Words>
  <Application>Microsoft Office PowerPoint</Application>
  <PresentationFormat>Widescreen</PresentationFormat>
  <Paragraphs>118</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Adobe Caslon Pro Bold</vt:lpstr>
      <vt:lpstr>Arial</vt:lpstr>
      <vt:lpstr>Century Gothic</vt:lpstr>
      <vt:lpstr>Söhne</vt:lpstr>
      <vt:lpstr>Unna</vt:lpstr>
      <vt:lpstr>Wingdings</vt:lpstr>
      <vt:lpstr>Mesh</vt:lpstr>
      <vt:lpstr>PowerPoint Presentation</vt:lpstr>
      <vt:lpstr>PowerPoint Presentation</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asp</dc:creator>
  <cp:lastModifiedBy>Ezbuytech</cp:lastModifiedBy>
  <cp:revision>37</cp:revision>
  <dcterms:created xsi:type="dcterms:W3CDTF">2023-03-21T10:59:43Z</dcterms:created>
  <dcterms:modified xsi:type="dcterms:W3CDTF">2023-03-24T18:43:27Z</dcterms:modified>
</cp:coreProperties>
</file>